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9"/>
  </p:notesMasterIdLst>
  <p:handoutMasterIdLst>
    <p:handoutMasterId r:id="rId30"/>
  </p:handoutMasterIdLst>
  <p:sldIdLst>
    <p:sldId id="607" r:id="rId2"/>
    <p:sldId id="621" r:id="rId3"/>
    <p:sldId id="623" r:id="rId4"/>
    <p:sldId id="625" r:id="rId5"/>
    <p:sldId id="624" r:id="rId6"/>
    <p:sldId id="620" r:id="rId7"/>
    <p:sldId id="626" r:id="rId8"/>
    <p:sldId id="627" r:id="rId9"/>
    <p:sldId id="628" r:id="rId10"/>
    <p:sldId id="629" r:id="rId11"/>
    <p:sldId id="630" r:id="rId12"/>
    <p:sldId id="631" r:id="rId13"/>
    <p:sldId id="634" r:id="rId14"/>
    <p:sldId id="635" r:id="rId15"/>
    <p:sldId id="636" r:id="rId16"/>
    <p:sldId id="633" r:id="rId17"/>
    <p:sldId id="642" r:id="rId18"/>
    <p:sldId id="637" r:id="rId19"/>
    <p:sldId id="643" r:id="rId20"/>
    <p:sldId id="638" r:id="rId21"/>
    <p:sldId id="641" r:id="rId22"/>
    <p:sldId id="639" r:id="rId23"/>
    <p:sldId id="640" r:id="rId24"/>
    <p:sldId id="644" r:id="rId25"/>
    <p:sldId id="645" r:id="rId26"/>
    <p:sldId id="646" r:id="rId27"/>
    <p:sldId id="622"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9966"/>
    <a:srgbClr val="147192"/>
    <a:srgbClr val="BDBD03"/>
    <a:srgbClr val="278999"/>
    <a:srgbClr val="5B9BD5"/>
    <a:srgbClr val="9BBB59"/>
    <a:srgbClr val="73AE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7" autoAdjust="0"/>
    <p:restoredTop sz="93826" autoAdjust="0"/>
  </p:normalViewPr>
  <p:slideViewPr>
    <p:cSldViewPr snapToGrid="0">
      <p:cViewPr varScale="1">
        <p:scale>
          <a:sx n="81" d="100"/>
          <a:sy n="81" d="100"/>
        </p:scale>
        <p:origin x="1339" y="1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82CC8C-3DEA-4360-9C0A-645C1E714506}" type="datetimeFigureOut">
              <a:rPr lang="zh-CN" altLang="en-US" smtClean="0"/>
              <a:pPr/>
              <a:t>2020/6/27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72907-C2C9-48C8-9BF8-FFA02361706B}" type="slidenum">
              <a:rPr lang="zh-CN" altLang="en-US" smtClean="0"/>
              <a:pPr/>
              <a:t>‹#›</a:t>
            </a:fld>
            <a:endParaRPr lang="zh-CN" altLang="en-US"/>
          </a:p>
        </p:txBody>
      </p:sp>
    </p:spTree>
    <p:extLst>
      <p:ext uri="{BB962C8B-B14F-4D97-AF65-F5344CB8AC3E}">
        <p14:creationId xmlns:p14="http://schemas.microsoft.com/office/powerpoint/2010/main" val="1887424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2D5D5-AE00-4E0C-B9F4-4674567F208E}" type="datetimeFigureOut">
              <a:rPr lang="zh-CN" altLang="en-US" smtClean="0"/>
              <a:pPr/>
              <a:t>2020/6/27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0267C-9B34-4EB6-8147-72CDB5DD00B9}" type="slidenum">
              <a:rPr lang="zh-CN" altLang="en-US" smtClean="0"/>
              <a:pPr/>
              <a:t>‹#›</a:t>
            </a:fld>
            <a:endParaRPr lang="zh-CN" altLang="en-US"/>
          </a:p>
        </p:txBody>
      </p:sp>
    </p:spTree>
    <p:extLst>
      <p:ext uri="{BB962C8B-B14F-4D97-AF65-F5344CB8AC3E}">
        <p14:creationId xmlns:p14="http://schemas.microsoft.com/office/powerpoint/2010/main" val="356120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pPr/>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28802"/>
            <a:ext cx="7772400" cy="1470025"/>
          </a:xfrm>
        </p:spPr>
        <p:txBody>
          <a:bodyPr/>
          <a:lstStyle>
            <a:lvl1pPr algn="ctr">
              <a:defRPr sz="4000">
                <a:solidFill>
                  <a:srgbClr val="C00000"/>
                </a:solidFill>
              </a:defRPr>
            </a:lvl1pPr>
          </a:lstStyle>
          <a:p>
            <a:r>
              <a:rPr lang="zh-CN" altLang="en-US"/>
              <a:t>单击此处编辑母版标题样式</a:t>
            </a:r>
            <a:endParaRPr lang="zh-TW" altLang="en-US" dirty="0"/>
          </a:p>
        </p:txBody>
      </p:sp>
      <p:sp>
        <p:nvSpPr>
          <p:cNvPr id="3" name="副标题 2"/>
          <p:cNvSpPr>
            <a:spLocks noGrp="1"/>
          </p:cNvSpPr>
          <p:nvPr>
            <p:ph type="subTitle" idx="1"/>
          </p:nvPr>
        </p:nvSpPr>
        <p:spPr>
          <a:xfrm>
            <a:off x="1371600" y="4315544"/>
            <a:ext cx="6400800" cy="1417712"/>
          </a:xfrm>
        </p:spPr>
        <p:txBody>
          <a:bodyPr/>
          <a:lstStyle>
            <a:lvl1pPr marL="0" indent="0" algn="ctr">
              <a:buNone/>
              <a:defRPr>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TW" altLang="en-US"/>
          </a:p>
        </p:txBody>
      </p:sp>
      <p:sp>
        <p:nvSpPr>
          <p:cNvPr id="5" name="日期占位符 3"/>
          <p:cNvSpPr>
            <a:spLocks noGrp="1"/>
          </p:cNvSpPr>
          <p:nvPr>
            <p:ph type="dt" sz="half" idx="10"/>
          </p:nvPr>
        </p:nvSpPr>
        <p:spPr/>
        <p:txBody>
          <a:bodyPr/>
          <a:lstStyle>
            <a:lvl1pPr>
              <a:defRPr/>
            </a:lvl1pPr>
          </a:lstStyle>
          <a:p>
            <a:fld id="{427B2BE1-5DC4-424F-A2D6-FD4F362E34B8}" type="datetime1">
              <a:rPr lang="zh-CN" altLang="en-US" smtClean="0"/>
              <a:pPr/>
              <a:t>2020/6/27</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lgn="r">
              <a:defRPr smtClean="0"/>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3" name="表格占位符 2"/>
          <p:cNvSpPr>
            <a:spLocks noGrp="1"/>
          </p:cNvSpPr>
          <p:nvPr>
            <p:ph type="tbl" idx="1" hasCustomPrompt="1"/>
          </p:nvPr>
        </p:nvSpPr>
        <p:spPr>
          <a:xfrm>
            <a:off x="468313" y="1196977"/>
            <a:ext cx="8229600" cy="4906963"/>
          </a:xfrm>
        </p:spPr>
        <p:txBody>
          <a:bodyPr rtlCol="0">
            <a:noAutofit/>
          </a:bodyPr>
          <a:lstStyle/>
          <a:p>
            <a:pPr lvl="0"/>
            <a:r>
              <a:rPr lang="zh-CN" altLang="en-US" noProof="0"/>
              <a:t>单击图标添加表格</a:t>
            </a:r>
          </a:p>
        </p:txBody>
      </p:sp>
      <p:sp>
        <p:nvSpPr>
          <p:cNvPr id="4" name="Rectangle 4"/>
          <p:cNvSpPr>
            <a:spLocks noGrp="1" noChangeArrowheads="1"/>
          </p:cNvSpPr>
          <p:nvPr>
            <p:ph type="dt" sz="half" idx="10"/>
          </p:nvPr>
        </p:nvSpPr>
        <p:spPr/>
        <p:txBody>
          <a:bodyPr/>
          <a:lstStyle>
            <a:lvl1pPr>
              <a:defRPr smtClean="0"/>
            </a:lvl1pPr>
          </a:lstStyle>
          <a:p>
            <a:fld id="{9C748C19-CD3E-49ED-9511-1D0B6CE6D8B6}" type="datetime1">
              <a:rPr lang="zh-CN" altLang="en-US" smtClean="0"/>
              <a:pPr/>
              <a:t>2020/6/27</a:t>
            </a:fld>
            <a:endParaRPr lang="zh-CN" altLang="en-US"/>
          </a:p>
        </p:txBody>
      </p:sp>
      <p:sp>
        <p:nvSpPr>
          <p:cNvPr id="5" name="Rectangle 5"/>
          <p:cNvSpPr>
            <a:spLocks noGrp="1" noChangeArrowheads="1"/>
          </p:cNvSpPr>
          <p:nvPr>
            <p:ph type="ftr" sz="quarter" idx="11"/>
          </p:nvPr>
        </p:nvSpPr>
        <p:spPr/>
        <p:txBody>
          <a:bodyPr/>
          <a:lstStyle>
            <a:lvl1pPr>
              <a:defRPr/>
            </a:lvl1pPr>
          </a:lstStyle>
          <a:p>
            <a:endParaRPr lang="zh-CN" altLang="en-US"/>
          </a:p>
        </p:txBody>
      </p:sp>
      <p:sp>
        <p:nvSpPr>
          <p:cNvPr id="8" name="标题 7"/>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2"/>
          </p:nvPr>
        </p:nvSpPr>
        <p:spPr>
          <a:xfrm>
            <a:off x="6831013" y="6646398"/>
            <a:ext cx="2133600" cy="200244"/>
          </a:xfrm>
        </p:spPr>
        <p:txBody>
          <a:bodyPr/>
          <a:lstStyle>
            <a:lvl1pPr>
              <a:defRPr/>
            </a:lvl1pPr>
          </a:lstStyle>
          <a:p>
            <a:fld id="{A5AAEF0F-0BBD-4BC2-B079-FA6741C313A3}" type="slidenum">
              <a:rPr lang="zh-CN" altLang="en-US" smtClean="0"/>
              <a:pPr/>
              <a:t>‹#›</a:t>
            </a:fld>
            <a:endParaRPr lang="zh-CN" alt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dirty="0"/>
          </a:p>
        </p:txBody>
      </p:sp>
      <p:sp>
        <p:nvSpPr>
          <p:cNvPr id="3" name="内容占位符 2"/>
          <p:cNvSpPr>
            <a:spLocks noGrp="1"/>
          </p:cNvSpPr>
          <p:nvPr>
            <p:ph idx="1"/>
          </p:nvPr>
        </p:nvSpPr>
        <p:spPr/>
        <p:txBody>
          <a:bodyPr/>
          <a:lstStyle>
            <a:lvl1pPr marL="268605" indent="-268605">
              <a:defRPr lang="zh-CN" altLang="en-US" sz="2400" b="0" kern="1200" baseline="0" dirty="0" smtClean="0">
                <a:solidFill>
                  <a:srgbClr val="002060"/>
                </a:solidFill>
                <a:latin typeface="+mn-lt"/>
                <a:ea typeface="+mn-ea"/>
                <a:cs typeface="+mn-cs"/>
              </a:defRPr>
            </a:lvl1pPr>
            <a:lvl2pPr marL="701675" indent="-342900">
              <a:defRPr lang="zh-CN" altLang="en-US" sz="2000" b="0" kern="1200" baseline="0" dirty="0" smtClean="0">
                <a:solidFill>
                  <a:srgbClr val="002060"/>
                </a:solidFill>
                <a:latin typeface="+mn-lt"/>
                <a:ea typeface="+mn-ea"/>
                <a:cs typeface="+mn-cs"/>
              </a:defRPr>
            </a:lvl2pPr>
            <a:lvl3pPr marL="947420" indent="-285750">
              <a:defRPr lang="zh-CN" altLang="en-US" b="0" kern="1200" baseline="0" dirty="0" smtClean="0">
                <a:solidFill>
                  <a:srgbClr val="002060"/>
                </a:solidFill>
                <a:latin typeface="+mn-lt"/>
                <a:ea typeface="+mn-ea"/>
                <a:cs typeface="+mn-cs"/>
              </a:defRPr>
            </a:lvl3pPr>
          </a:lstStyle>
          <a:p>
            <a:pPr marL="342900" lvl="0"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pPr>
            <a:r>
              <a:rPr lang="zh-CN" altLang="en-US"/>
              <a:t>单击此处编辑母版文本样式</a:t>
            </a:r>
          </a:p>
          <a:p>
            <a:pPr marL="342900" lvl="1"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pPr>
            <a:r>
              <a:rPr lang="zh-CN" altLang="en-US"/>
              <a:t>第二级</a:t>
            </a:r>
          </a:p>
          <a:p>
            <a:pPr marL="342900" lvl="2"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pPr>
            <a:r>
              <a:rPr lang="zh-CN" altLang="en-US"/>
              <a:t>第三级</a:t>
            </a:r>
          </a:p>
          <a:p>
            <a:pPr marL="342900" lvl="3"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pPr>
            <a:r>
              <a:rPr lang="zh-CN" altLang="en-US"/>
              <a:t>第四级</a:t>
            </a:r>
          </a:p>
          <a:p>
            <a:pPr marL="342900" lvl="4"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pPr>
            <a:r>
              <a:rPr lang="zh-CN" altLang="en-US"/>
              <a:t>第五级</a:t>
            </a:r>
            <a:endParaRPr lang="zh-TW" altLang="en-US" dirty="0"/>
          </a:p>
        </p:txBody>
      </p:sp>
      <p:sp>
        <p:nvSpPr>
          <p:cNvPr id="4" name="日期占位符 3"/>
          <p:cNvSpPr>
            <a:spLocks noGrp="1"/>
          </p:cNvSpPr>
          <p:nvPr>
            <p:ph type="dt" sz="half" idx="10"/>
          </p:nvPr>
        </p:nvSpPr>
        <p:spPr/>
        <p:txBody>
          <a:bodyPr/>
          <a:lstStyle>
            <a:lvl1pPr>
              <a:defRPr/>
            </a:lvl1pPr>
          </a:lstStyle>
          <a:p>
            <a:fld id="{63BDE738-F65C-44CE-9E57-B8BFD63E1E75}" type="datetime1">
              <a:rPr lang="zh-CN" altLang="en-US" smtClean="0"/>
              <a:pPr/>
              <a:t>2020/6/27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294318"/>
            <a:ext cx="7772400" cy="1500187"/>
          </a:xfrm>
        </p:spPr>
        <p:txBody>
          <a:bodyPr anchor="ctr"/>
          <a:lstStyle>
            <a:lvl1pPr marL="0" indent="0" algn="ctr">
              <a:buNone/>
              <a:defRPr sz="3600">
                <a:solidFill>
                  <a:srgbClr val="C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D17F4E69-CF2E-4BBD-BFD6-40704D1A2A8C}" type="datetime1">
              <a:rPr lang="zh-CN" altLang="en-US" smtClean="0"/>
              <a:pPr/>
              <a:t>2020/6/27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3"/>
          <p:cNvSpPr>
            <a:spLocks noGrp="1"/>
          </p:cNvSpPr>
          <p:nvPr>
            <p:ph type="dt" sz="half" idx="10"/>
          </p:nvPr>
        </p:nvSpPr>
        <p:spPr/>
        <p:txBody>
          <a:bodyPr/>
          <a:lstStyle>
            <a:lvl1pPr>
              <a:defRPr/>
            </a:lvl1pPr>
          </a:lstStyle>
          <a:p>
            <a:fld id="{7F99A6B4-1D50-4FF4-B2D6-10E519F5D209}" type="datetime1">
              <a:rPr lang="zh-CN" altLang="en-US" smtClean="0"/>
              <a:pPr/>
              <a:t>2020/6/27</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TW"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3"/>
          <p:cNvSpPr>
            <a:spLocks noGrp="1"/>
          </p:cNvSpPr>
          <p:nvPr>
            <p:ph type="dt" sz="half" idx="10"/>
          </p:nvPr>
        </p:nvSpPr>
        <p:spPr/>
        <p:txBody>
          <a:bodyPr/>
          <a:lstStyle>
            <a:lvl1pPr>
              <a:defRPr/>
            </a:lvl1pPr>
          </a:lstStyle>
          <a:p>
            <a:fld id="{3603C822-BB90-48FB-86AA-8B3B633849C7}" type="datetime1">
              <a:rPr lang="zh-CN" altLang="en-US" smtClean="0"/>
              <a:pPr/>
              <a:t>2020/6/27</a:t>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3"/>
          <p:cNvSpPr>
            <a:spLocks noGrp="1"/>
          </p:cNvSpPr>
          <p:nvPr>
            <p:ph type="dt" sz="half" idx="10"/>
          </p:nvPr>
        </p:nvSpPr>
        <p:spPr/>
        <p:txBody>
          <a:bodyPr/>
          <a:lstStyle>
            <a:lvl1pPr>
              <a:defRPr/>
            </a:lvl1pPr>
          </a:lstStyle>
          <a:p>
            <a:fld id="{80C483E1-D47C-4FAD-BE68-C56C2485977F}" type="datetime1">
              <a:rPr lang="zh-CN" altLang="en-US" smtClean="0"/>
              <a:pPr/>
              <a:t>2020/6/27</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BE3CDA8A-816C-407F-91A3-7F40E37F2A62}" type="datetime1">
              <a:rPr lang="zh-CN" altLang="en-US" smtClean="0"/>
              <a:pPr/>
              <a:t>2020/6/27</a:t>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792288" y="1132893"/>
            <a:ext cx="5486400" cy="4969877"/>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TW" altLang="en-US" noProof="0"/>
          </a:p>
        </p:txBody>
      </p:sp>
      <p:sp>
        <p:nvSpPr>
          <p:cNvPr id="4" name="文本占位符 3"/>
          <p:cNvSpPr>
            <a:spLocks noGrp="1"/>
          </p:cNvSpPr>
          <p:nvPr>
            <p:ph type="body" sz="half" idx="2"/>
          </p:nvPr>
        </p:nvSpPr>
        <p:spPr>
          <a:xfrm>
            <a:off x="1792288" y="6199465"/>
            <a:ext cx="5486400" cy="350241"/>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fld id="{792C1609-03A0-4E22-949F-2B46B2E28067}" type="datetime1">
              <a:rPr lang="zh-CN" altLang="en-US" smtClean="0"/>
              <a:pPr/>
              <a:t>2020/6/27</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
        <p:nvSpPr>
          <p:cNvPr id="8" name="标题 7"/>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lvl1pPr>
              <a:defRPr/>
            </a:lvl1pPr>
          </a:lstStyle>
          <a:p>
            <a:fld id="{137B65B3-813B-40DD-883B-8347D9990CC6}" type="datetime1">
              <a:rPr lang="zh-CN" altLang="en-US" smtClean="0"/>
              <a:pPr/>
              <a:t>2020/6/27</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5AAEF0F-0BBD-4BC2-B079-FA6741C313A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928688"/>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sz="1800"/>
          </a:p>
        </p:txBody>
      </p:sp>
      <p:sp>
        <p:nvSpPr>
          <p:cNvPr id="11" name="矩形 10"/>
          <p:cNvSpPr/>
          <p:nvPr/>
        </p:nvSpPr>
        <p:spPr>
          <a:xfrm>
            <a:off x="0" y="6643688"/>
            <a:ext cx="9144000" cy="21431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sz="1800">
              <a:latin typeface="+mn-lt"/>
            </a:endParaRPr>
          </a:p>
        </p:txBody>
      </p:sp>
      <p:sp>
        <p:nvSpPr>
          <p:cNvPr id="1028" name="标题占位符 1"/>
          <p:cNvSpPr>
            <a:spLocks noGrp="1"/>
          </p:cNvSpPr>
          <p:nvPr>
            <p:ph type="title"/>
          </p:nvPr>
        </p:nvSpPr>
        <p:spPr bwMode="auto">
          <a:xfrm>
            <a:off x="0" y="173038"/>
            <a:ext cx="91440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TW" altLang="en-US"/>
          </a:p>
        </p:txBody>
      </p:sp>
      <p:sp>
        <p:nvSpPr>
          <p:cNvPr id="1029" name="文本占位符 2"/>
          <p:cNvSpPr>
            <a:spLocks noGrp="1"/>
          </p:cNvSpPr>
          <p:nvPr>
            <p:ph type="body" idx="1"/>
          </p:nvPr>
        </p:nvSpPr>
        <p:spPr bwMode="auto">
          <a:xfrm>
            <a:off x="168494" y="1008516"/>
            <a:ext cx="8829675" cy="552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TW" altLang="en-US" dirty="0"/>
          </a:p>
        </p:txBody>
      </p:sp>
      <p:sp>
        <p:nvSpPr>
          <p:cNvPr id="4" name="日期占位符 3"/>
          <p:cNvSpPr>
            <a:spLocks noGrp="1"/>
          </p:cNvSpPr>
          <p:nvPr>
            <p:ph type="dt" sz="half" idx="2"/>
          </p:nvPr>
        </p:nvSpPr>
        <p:spPr>
          <a:xfrm>
            <a:off x="168494" y="6640467"/>
            <a:ext cx="2133600" cy="206177"/>
          </a:xfrm>
          <a:prstGeom prst="rect">
            <a:avLst/>
          </a:prstGeom>
        </p:spPr>
        <p:txBody>
          <a:bodyPr vert="horz" lIns="91440" tIns="45720" rIns="91440" bIns="45720" rtlCol="0" anchor="ctr"/>
          <a:lstStyle>
            <a:lvl1pPr algn="l">
              <a:defRPr sz="1200" b="0" baseline="0" smtClean="0">
                <a:solidFill>
                  <a:schemeClr val="bg1"/>
                </a:solidFill>
                <a:latin typeface="+mn-lt"/>
                <a:ea typeface="+mn-ea"/>
              </a:defRPr>
            </a:lvl1pPr>
          </a:lstStyle>
          <a:p>
            <a:fld id="{90B50CBB-D644-4A33-96F2-76ED71506B0F}" type="datetime1">
              <a:rPr lang="zh-CN" altLang="en-US" smtClean="0"/>
              <a:pPr/>
              <a:t>2020/6/27</a:t>
            </a:fld>
            <a:endParaRPr lang="zh-CN" altLang="en-US"/>
          </a:p>
        </p:txBody>
      </p:sp>
      <p:sp>
        <p:nvSpPr>
          <p:cNvPr id="5" name="页脚占位符 4"/>
          <p:cNvSpPr>
            <a:spLocks noGrp="1"/>
          </p:cNvSpPr>
          <p:nvPr>
            <p:ph type="ftr" sz="quarter" idx="3"/>
          </p:nvPr>
        </p:nvSpPr>
        <p:spPr>
          <a:xfrm>
            <a:off x="3143250" y="6646398"/>
            <a:ext cx="2895600" cy="200244"/>
          </a:xfrm>
          <a:prstGeom prst="rect">
            <a:avLst/>
          </a:prstGeom>
        </p:spPr>
        <p:txBody>
          <a:bodyPr vert="horz" lIns="91440" tIns="45720" rIns="91440" bIns="45720" rtlCol="0" anchor="ctr"/>
          <a:lstStyle>
            <a:lvl1pPr algn="ctr">
              <a:defRPr sz="1200" b="0" baseline="0">
                <a:solidFill>
                  <a:schemeClr val="bg1"/>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6864569" y="6657756"/>
            <a:ext cx="2133600" cy="200244"/>
          </a:xfrm>
          <a:prstGeom prst="rect">
            <a:avLst/>
          </a:prstGeom>
        </p:spPr>
        <p:txBody>
          <a:bodyPr vert="horz" lIns="91440" tIns="45720" rIns="91440" bIns="45720" rtlCol="0" anchor="ctr"/>
          <a:lstStyle>
            <a:lvl1pPr algn="r">
              <a:defRPr sz="1400" b="0" baseline="0" smtClean="0">
                <a:solidFill>
                  <a:schemeClr val="bg1"/>
                </a:solidFill>
                <a:latin typeface="+mn-lt"/>
                <a:ea typeface="+mn-ea"/>
              </a:defRPr>
            </a:lvl1pPr>
          </a:lstStyle>
          <a:p>
            <a:fld id="{A5AAEF0F-0BBD-4BC2-B079-FA6741C313A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ctr" rtl="0" eaLnBrk="1" fontAlgn="base" hangingPunct="1">
        <a:spcBef>
          <a:spcPct val="0"/>
        </a:spcBef>
        <a:spcAft>
          <a:spcPct val="0"/>
        </a:spcAft>
        <a:defRPr sz="3600" b="0" kern="1200" baseline="0">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2pPr>
      <a:lvl3pPr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3pPr>
      <a:lvl4pPr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4pPr>
      <a:lvl5pPr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5pPr>
      <a:lvl6pPr marL="457200"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6pPr>
      <a:lvl7pPr marL="914400"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7pPr>
      <a:lvl8pPr marL="1371600"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8pPr>
      <a:lvl9pPr marL="1828800" algn="l" rtl="0" eaLnBrk="1" fontAlgn="base" hangingPunct="1">
        <a:spcBef>
          <a:spcPct val="0"/>
        </a:spcBef>
        <a:spcAft>
          <a:spcPct val="0"/>
        </a:spcAft>
        <a:defRPr sz="3600" b="1">
          <a:solidFill>
            <a:schemeClr val="bg1"/>
          </a:solidFill>
          <a:latin typeface="黑体" panose="02010609060101010101" pitchFamily="49" charset="-122"/>
          <a:ea typeface="黑体" panose="02010609060101010101" pitchFamily="49" charset="-122"/>
        </a:defRPr>
      </a:lvl9pPr>
    </p:titleStyle>
    <p:bodyStyle>
      <a:lvl1pPr marL="342900"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sz="2400" b="0" kern="1200" baseline="0">
          <a:solidFill>
            <a:srgbClr val="002060"/>
          </a:solidFill>
          <a:latin typeface="+mn-lt"/>
          <a:ea typeface="+mn-ea"/>
          <a:cs typeface="+mn-cs"/>
        </a:defRPr>
      </a:lvl1pPr>
      <a:lvl2pPr marL="652780" indent="-2940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sz="2000" b="0" kern="1200" baseline="0">
          <a:solidFill>
            <a:srgbClr val="002060"/>
          </a:solidFill>
          <a:latin typeface="+mn-lt"/>
          <a:ea typeface="+mn-ea"/>
          <a:cs typeface="+mn-cs"/>
        </a:defRPr>
      </a:lvl2pPr>
      <a:lvl3pPr marL="898525" indent="-23685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b="0" kern="1200" baseline="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429" y="2484644"/>
            <a:ext cx="9144000" cy="1470025"/>
          </a:xfrm>
        </p:spPr>
        <p:txBody>
          <a:bodyPr/>
          <a:lstStyle/>
          <a:p>
            <a:r>
              <a:rPr lang="en-US" altLang="zh-CN" sz="4400" b="1" dirty="0"/>
              <a:t>Document Analysis</a:t>
            </a:r>
            <a:endParaRPr lang="zh-CN" altLang="en-US" sz="4400" b="1" dirty="0"/>
          </a:p>
        </p:txBody>
      </p:sp>
      <p:sp>
        <p:nvSpPr>
          <p:cNvPr id="3" name="副标题 2"/>
          <p:cNvSpPr>
            <a:spLocks noGrp="1"/>
          </p:cNvSpPr>
          <p:nvPr>
            <p:ph type="subTitle" idx="1"/>
          </p:nvPr>
        </p:nvSpPr>
        <p:spPr>
          <a:xfrm>
            <a:off x="982980" y="3957730"/>
            <a:ext cx="7178040" cy="2047508"/>
          </a:xfrm>
        </p:spPr>
        <p:txBody>
          <a:bodyPr/>
          <a:lstStyle/>
          <a:p>
            <a:pPr algn="l">
              <a:lnSpc>
                <a:spcPct val="100000"/>
              </a:lnSpc>
              <a:spcBef>
                <a:spcPts val="0"/>
              </a:spcBef>
            </a:pPr>
            <a:r>
              <a:rPr lang="en-US" altLang="zh-CN" sz="32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endParaRPr lang="en-US" altLang="zh-CN" sz="3200" dirty="0">
              <a:solidFill>
                <a:schemeClr val="tx1"/>
              </a:solidFill>
            </a:endParaRPr>
          </a:p>
          <a:p>
            <a:r>
              <a:rPr lang="zh-CN" altLang="en-US" dirty="0">
                <a:solidFill>
                  <a:schemeClr val="tx1"/>
                </a:solidFill>
              </a:rPr>
              <a:t>蒋仕彪</a:t>
            </a:r>
            <a:endParaRPr lang="en-US" altLang="zh-CN" dirty="0">
              <a:solidFill>
                <a:schemeClr val="tx1"/>
              </a:solidFill>
            </a:endParaRPr>
          </a:p>
          <a:p>
            <a:r>
              <a:rPr lang="en-US" altLang="zh-CN" dirty="0">
                <a:solidFill>
                  <a:schemeClr val="tx1"/>
                </a:solidFill>
              </a:rPr>
              <a:t>3170102587</a:t>
            </a:r>
          </a:p>
          <a:p>
            <a:r>
              <a:rPr lang="en-US" altLang="zh-CN" sz="2000" dirty="0">
                <a:solidFill>
                  <a:schemeClr val="tx1"/>
                </a:solidFill>
              </a:rPr>
              <a:t>2020</a:t>
            </a:r>
            <a:r>
              <a:rPr lang="zh-CN" altLang="en-US" sz="2000" dirty="0">
                <a:solidFill>
                  <a:schemeClr val="tx1"/>
                </a:solidFill>
              </a:rPr>
              <a:t>年春夏学期</a:t>
            </a:r>
          </a:p>
        </p:txBody>
      </p:sp>
      <p:pic>
        <p:nvPicPr>
          <p:cNvPr id="4098" name="Picture 2" descr="https://gss0.bdstatic.com/-4o3dSag_xI4khGkpoWK1HF6hhy/baike/w%3D268%3Bg%3D0/sign=dc46cd4fb7a1cd1105b675268129afc1/8644ebf81a4c510ffd63cb656d59252dd42aa52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1878" y="65589"/>
            <a:ext cx="982189" cy="833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Document Layout Analysis </a:t>
            </a:r>
          </a:p>
        </p:txBody>
      </p:sp>
      <p:sp>
        <p:nvSpPr>
          <p:cNvPr id="3" name="内容占位符 2"/>
          <p:cNvSpPr>
            <a:spLocks noGrp="1"/>
          </p:cNvSpPr>
          <p:nvPr>
            <p:ph idx="1"/>
          </p:nvPr>
        </p:nvSpPr>
        <p:spPr>
          <a:xfrm>
            <a:off x="168494" y="1008517"/>
            <a:ext cx="8651655" cy="1829933"/>
          </a:xfrm>
        </p:spPr>
        <p:txBody>
          <a:bodyPr/>
          <a:lstStyle/>
          <a:p>
            <a:r>
              <a:rPr lang="zh-CN" altLang="en-US" dirty="0"/>
              <a:t>基于</a:t>
            </a:r>
            <a:r>
              <a:rPr lang="zh-CN" altLang="en-US" u="sng" dirty="0">
                <a:effectLst>
                  <a:outerShdw blurRad="38100" dist="38100" dir="2700000" algn="tl">
                    <a:srgbClr val="000000">
                      <a:alpha val="43137"/>
                    </a:srgbClr>
                  </a:outerShdw>
                </a:effectLst>
              </a:rPr>
              <a:t>自下而上</a:t>
            </a:r>
            <a:r>
              <a:rPr lang="zh-CN" altLang="en-US" dirty="0"/>
              <a:t>的区域划分方案</a:t>
            </a:r>
            <a:endParaRPr lang="en-US" altLang="zh-CN" dirty="0"/>
          </a:p>
          <a:p>
            <a:pPr lvl="1">
              <a:lnSpc>
                <a:spcPct val="100000"/>
              </a:lnSpc>
            </a:pPr>
            <a:r>
              <a:rPr lang="en-US" altLang="zh-CN" dirty="0"/>
              <a:t>Hough Transform</a:t>
            </a:r>
          </a:p>
          <a:p>
            <a:pPr lvl="1">
              <a:lnSpc>
                <a:spcPct val="100000"/>
              </a:lnSpc>
            </a:pPr>
            <a:r>
              <a:rPr lang="en-US" altLang="zh-CN" dirty="0"/>
              <a:t>Clustering</a:t>
            </a:r>
          </a:p>
          <a:p>
            <a:pPr lvl="1">
              <a:lnSpc>
                <a:spcPct val="100000"/>
              </a:lnSpc>
            </a:pPr>
            <a:r>
              <a:rPr lang="en-US" altLang="zh-CN" b="1" dirty="0" err="1"/>
              <a:t>Docstrum</a:t>
            </a:r>
            <a:r>
              <a:rPr lang="en-US" altLang="zh-CN" b="1" dirty="0"/>
              <a:t> (</a:t>
            </a:r>
            <a:r>
              <a:rPr lang="en-US" altLang="zh-CN" dirty="0"/>
              <a:t>Document Spectrum</a:t>
            </a:r>
            <a:r>
              <a:rPr lang="en-US" altLang="zh-CN" b="1" dirty="0"/>
              <a:t>)</a:t>
            </a:r>
            <a:r>
              <a:rPr lang="en-US" altLang="zh-CN" dirty="0"/>
              <a:t> </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10</a:t>
            </a:fld>
            <a:endParaRPr lang="zh-CN" altLang="en-US"/>
          </a:p>
        </p:txBody>
      </p:sp>
      <p:sp>
        <p:nvSpPr>
          <p:cNvPr id="6" name="矩形 5">
            <a:extLst>
              <a:ext uri="{FF2B5EF4-FFF2-40B4-BE49-F238E27FC236}">
                <a16:creationId xmlns:a16="http://schemas.microsoft.com/office/drawing/2014/main" id="{639F7B7A-92C3-4519-8DA0-92B7D1B2C45B}"/>
              </a:ext>
            </a:extLst>
          </p:cNvPr>
          <p:cNvSpPr/>
          <p:nvPr/>
        </p:nvSpPr>
        <p:spPr>
          <a:xfrm>
            <a:off x="657224" y="6220787"/>
            <a:ext cx="8105776" cy="369332"/>
          </a:xfrm>
          <a:prstGeom prst="rect">
            <a:avLst/>
          </a:prstGeom>
        </p:spPr>
        <p:txBody>
          <a:bodyPr wrap="square">
            <a:spAutoFit/>
          </a:bodyPr>
          <a:lstStyle/>
          <a:p>
            <a:r>
              <a:rPr lang="en-US" altLang="zh-CN" dirty="0"/>
              <a:t>L. O'Gorman, The document spectrum for page layout analysis, IEEE T-PAMI, 1993.</a:t>
            </a:r>
            <a:endParaRPr lang="zh-CN" altLang="en-US" dirty="0"/>
          </a:p>
        </p:txBody>
      </p:sp>
      <p:sp>
        <p:nvSpPr>
          <p:cNvPr id="13" name="内容占位符 2">
            <a:extLst>
              <a:ext uri="{FF2B5EF4-FFF2-40B4-BE49-F238E27FC236}">
                <a16:creationId xmlns:a16="http://schemas.microsoft.com/office/drawing/2014/main" id="{88686667-A20B-4A4B-92FD-D01487F43D3B}"/>
              </a:ext>
            </a:extLst>
          </p:cNvPr>
          <p:cNvSpPr txBox="1">
            <a:spLocks/>
          </p:cNvSpPr>
          <p:nvPr/>
        </p:nvSpPr>
        <p:spPr bwMode="auto">
          <a:xfrm>
            <a:off x="168494" y="2727990"/>
            <a:ext cx="4403506" cy="349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err="1"/>
              <a:t>Docstrum</a:t>
            </a:r>
            <a:endParaRPr lang="zh-CN" altLang="en-US" dirty="0"/>
          </a:p>
          <a:p>
            <a:pPr lvl="1">
              <a:lnSpc>
                <a:spcPct val="100000"/>
              </a:lnSpc>
            </a:pPr>
            <a:r>
              <a:rPr lang="zh-CN" altLang="en-US" dirty="0"/>
              <a:t>将图像二值化并求黑连通块。</a:t>
            </a:r>
          </a:p>
          <a:p>
            <a:pPr lvl="1">
              <a:lnSpc>
                <a:spcPct val="100000"/>
              </a:lnSpc>
            </a:pPr>
            <a:r>
              <a:rPr lang="zh-CN" altLang="en-US" dirty="0"/>
              <a:t>对每个 </a:t>
            </a:r>
            <a:r>
              <a:rPr lang="en-US" altLang="zh-CN" dirty="0"/>
              <a:t>Symbol </a:t>
            </a:r>
            <a:r>
              <a:rPr lang="zh-CN" altLang="en-US" dirty="0"/>
              <a:t>求最近的 </a:t>
            </a:r>
            <a:r>
              <a:rPr lang="en-US" altLang="zh-CN" dirty="0"/>
              <a:t>k </a:t>
            </a:r>
            <a:r>
              <a:rPr lang="zh-CN" altLang="en-US" dirty="0"/>
              <a:t>个 </a:t>
            </a:r>
            <a:r>
              <a:rPr lang="en-US" altLang="zh-CN" dirty="0"/>
              <a:t>Symbol</a:t>
            </a:r>
            <a:r>
              <a:rPr lang="zh-CN" altLang="en-US" dirty="0"/>
              <a:t>（右上图 </a:t>
            </a:r>
            <a:r>
              <a:rPr lang="en-US" altLang="zh-CN" dirty="0"/>
              <a:t>k=4</a:t>
            </a:r>
            <a:r>
              <a:rPr lang="zh-CN" altLang="en-US" dirty="0"/>
              <a:t>）。</a:t>
            </a:r>
            <a:endParaRPr lang="en-US" altLang="zh-CN" dirty="0"/>
          </a:p>
          <a:p>
            <a:pPr lvl="1">
              <a:lnSpc>
                <a:spcPct val="100000"/>
              </a:lnSpc>
            </a:pPr>
            <a:r>
              <a:rPr lang="zh-CN" altLang="en-US" dirty="0"/>
              <a:t>由最近的两个 </a:t>
            </a:r>
            <a:r>
              <a:rPr lang="en-US" altLang="zh-CN" dirty="0"/>
              <a:t>Symbol </a:t>
            </a:r>
            <a:r>
              <a:rPr lang="zh-CN" altLang="en-US" dirty="0"/>
              <a:t>构成的夹角绘制角度直方图，判断歪斜。</a:t>
            </a:r>
            <a:endParaRPr lang="en-US" altLang="zh-CN" dirty="0"/>
          </a:p>
          <a:p>
            <a:pPr lvl="1">
              <a:lnSpc>
                <a:spcPct val="100000"/>
              </a:lnSpc>
            </a:pPr>
            <a:r>
              <a:rPr lang="zh-CN" altLang="en-US" dirty="0"/>
              <a:t>绘制最近邻</a:t>
            </a:r>
            <a:r>
              <a:rPr lang="zh-CN" altLang="en-US" u="sng" dirty="0">
                <a:effectLst>
                  <a:outerShdw blurRad="38100" dist="38100" dir="2700000" algn="tl">
                    <a:srgbClr val="000000">
                      <a:alpha val="43137"/>
                    </a:srgbClr>
                  </a:outerShdw>
                </a:effectLst>
              </a:rPr>
              <a:t>距离</a:t>
            </a:r>
            <a:r>
              <a:rPr lang="zh-CN" altLang="en-US" dirty="0"/>
              <a:t>直方图，三个峰值分别表示字符间间距，字间间距和行间间隔。</a:t>
            </a:r>
            <a:endParaRPr lang="en-US" altLang="zh-CN" dirty="0"/>
          </a:p>
          <a:p>
            <a:pPr lvl="1">
              <a:lnSpc>
                <a:spcPct val="100000"/>
              </a:lnSpc>
            </a:pPr>
            <a:r>
              <a:rPr lang="zh-CN" altLang="en-US" dirty="0"/>
              <a:t>线性回归出文本行和文本块。</a:t>
            </a:r>
            <a:endParaRPr lang="zh-CN" altLang="en-US" b="1" dirty="0"/>
          </a:p>
        </p:txBody>
      </p:sp>
      <p:pic>
        <p:nvPicPr>
          <p:cNvPr id="7" name="图片 6">
            <a:extLst>
              <a:ext uri="{FF2B5EF4-FFF2-40B4-BE49-F238E27FC236}">
                <a16:creationId xmlns:a16="http://schemas.microsoft.com/office/drawing/2014/main" id="{4158F610-3940-4A02-94E4-D3DFFC567ABB}"/>
              </a:ext>
            </a:extLst>
          </p:cNvPr>
          <p:cNvPicPr>
            <a:picLocks noChangeAspect="1"/>
          </p:cNvPicPr>
          <p:nvPr/>
        </p:nvPicPr>
        <p:blipFill>
          <a:blip r:embed="rId2"/>
          <a:stretch>
            <a:fillRect/>
          </a:stretch>
        </p:blipFill>
        <p:spPr>
          <a:xfrm>
            <a:off x="4741781" y="1558867"/>
            <a:ext cx="3908587" cy="1596466"/>
          </a:xfrm>
          <a:prstGeom prst="rect">
            <a:avLst/>
          </a:prstGeom>
        </p:spPr>
      </p:pic>
      <p:pic>
        <p:nvPicPr>
          <p:cNvPr id="8" name="图片 7">
            <a:extLst>
              <a:ext uri="{FF2B5EF4-FFF2-40B4-BE49-F238E27FC236}">
                <a16:creationId xmlns:a16="http://schemas.microsoft.com/office/drawing/2014/main" id="{7E763733-3132-4E14-B665-512A7BC02D9F}"/>
              </a:ext>
            </a:extLst>
          </p:cNvPr>
          <p:cNvPicPr>
            <a:picLocks noChangeAspect="1"/>
          </p:cNvPicPr>
          <p:nvPr/>
        </p:nvPicPr>
        <p:blipFill>
          <a:blip r:embed="rId3"/>
          <a:stretch>
            <a:fillRect/>
          </a:stretch>
        </p:blipFill>
        <p:spPr>
          <a:xfrm>
            <a:off x="4568715" y="3346795"/>
            <a:ext cx="4254719" cy="2654436"/>
          </a:xfrm>
          <a:prstGeom prst="rect">
            <a:avLst/>
          </a:prstGeom>
        </p:spPr>
      </p:pic>
    </p:spTree>
    <p:extLst>
      <p:ext uri="{BB962C8B-B14F-4D97-AF65-F5344CB8AC3E}">
        <p14:creationId xmlns:p14="http://schemas.microsoft.com/office/powerpoint/2010/main" val="304311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Scene Text Detection</a:t>
            </a:r>
          </a:p>
        </p:txBody>
      </p:sp>
      <p:sp>
        <p:nvSpPr>
          <p:cNvPr id="3" name="内容占位符 2"/>
          <p:cNvSpPr>
            <a:spLocks noGrp="1"/>
          </p:cNvSpPr>
          <p:nvPr>
            <p:ph idx="1"/>
          </p:nvPr>
        </p:nvSpPr>
        <p:spPr>
          <a:xfrm>
            <a:off x="168494" y="1008517"/>
            <a:ext cx="8651655" cy="2353808"/>
          </a:xfrm>
        </p:spPr>
        <p:txBody>
          <a:bodyPr/>
          <a:lstStyle/>
          <a:p>
            <a:r>
              <a:rPr lang="zh-CN" altLang="en-US" dirty="0"/>
              <a:t>基于</a:t>
            </a:r>
            <a:r>
              <a:rPr lang="zh-CN" altLang="en-US" u="sng" dirty="0">
                <a:effectLst>
                  <a:outerShdw blurRad="38100" dist="38100" dir="2700000" algn="tl">
                    <a:srgbClr val="000000">
                      <a:alpha val="43137"/>
                    </a:srgbClr>
                  </a:outerShdw>
                </a:effectLst>
              </a:rPr>
              <a:t>坐标回归</a:t>
            </a:r>
            <a:r>
              <a:rPr lang="zh-CN" altLang="en-US" dirty="0"/>
              <a:t>的文本检测方案</a:t>
            </a:r>
            <a:endParaRPr lang="en-US" altLang="zh-CN" dirty="0"/>
          </a:p>
          <a:p>
            <a:pPr lvl="1">
              <a:lnSpc>
                <a:spcPct val="100000"/>
              </a:lnSpc>
            </a:pPr>
            <a:r>
              <a:rPr lang="zh-CN" altLang="en-US" dirty="0"/>
              <a:t>类似于一般目标检测，人工设定比例、尺度不一的候选框，通过回归算法得到候选框位置与真实文本位置偏移量（如中心点偏移量、宽高变化比例、旋转角度、四边形顶点偏移量等）。</a:t>
            </a:r>
          </a:p>
          <a:p>
            <a:pPr lvl="1">
              <a:lnSpc>
                <a:spcPct val="100000"/>
              </a:lnSpc>
            </a:pPr>
            <a:r>
              <a:rPr lang="zh-CN" altLang="en-US" dirty="0"/>
              <a:t>适用于文本分布较规整，呈四边形形状时。</a:t>
            </a:r>
          </a:p>
          <a:p>
            <a:pPr lvl="1">
              <a:lnSpc>
                <a:spcPct val="100000"/>
              </a:lnSpc>
            </a:pPr>
            <a:r>
              <a:rPr lang="zh-CN" altLang="en-US" dirty="0"/>
              <a:t>对于比例异常的长本文、尺寸过小的文字不易检测完整。</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11</a:t>
            </a:fld>
            <a:endParaRPr lang="zh-CN" altLang="en-US"/>
          </a:p>
        </p:txBody>
      </p:sp>
      <p:pic>
        <p:nvPicPr>
          <p:cNvPr id="10" name="Picture 2" descr="http://www.robots.ox.ac.uk/~vgg/research/text/pipeline.png">
            <a:extLst>
              <a:ext uri="{FF2B5EF4-FFF2-40B4-BE49-F238E27FC236}">
                <a16:creationId xmlns:a16="http://schemas.microsoft.com/office/drawing/2014/main" id="{934BE72A-C85A-4BF0-A4C8-FEAF5DF23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350" y="3551723"/>
            <a:ext cx="7079941" cy="291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8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Scene Text Detection</a:t>
            </a:r>
          </a:p>
        </p:txBody>
      </p:sp>
      <p:sp>
        <p:nvSpPr>
          <p:cNvPr id="3" name="内容占位符 2"/>
          <p:cNvSpPr>
            <a:spLocks noGrp="1"/>
          </p:cNvSpPr>
          <p:nvPr>
            <p:ph idx="1"/>
          </p:nvPr>
        </p:nvSpPr>
        <p:spPr>
          <a:xfrm>
            <a:off x="168494" y="1008517"/>
            <a:ext cx="8651655" cy="2353808"/>
          </a:xfrm>
        </p:spPr>
        <p:txBody>
          <a:bodyPr/>
          <a:lstStyle/>
          <a:p>
            <a:r>
              <a:rPr lang="zh-CN" altLang="en-US" dirty="0"/>
              <a:t>基于</a:t>
            </a:r>
            <a:r>
              <a:rPr lang="zh-CN" altLang="en-US" u="sng" dirty="0">
                <a:effectLst>
                  <a:outerShdw blurRad="38100" dist="38100" dir="2700000" algn="tl">
                    <a:srgbClr val="000000">
                      <a:alpha val="43137"/>
                    </a:srgbClr>
                  </a:outerShdw>
                </a:effectLst>
              </a:rPr>
              <a:t>图像分割</a:t>
            </a:r>
            <a:r>
              <a:rPr lang="zh-CN" altLang="en-US" dirty="0"/>
              <a:t>的文本检测方案</a:t>
            </a:r>
            <a:endParaRPr lang="en-US" altLang="zh-CN" dirty="0"/>
          </a:p>
          <a:p>
            <a:pPr lvl="1">
              <a:lnSpc>
                <a:spcPct val="100000"/>
              </a:lnSpc>
            </a:pPr>
            <a:r>
              <a:rPr lang="zh-CN" altLang="en-US" dirty="0"/>
              <a:t>利用全卷积网络对图像的每个像素点预测其语义信息，区分前景与背景，得到文本区域的分割图，并预测相邻文本区域的连接性，对分割图的不同文本区域进行划分</a:t>
            </a:r>
          </a:p>
          <a:p>
            <a:pPr lvl="1">
              <a:lnSpc>
                <a:spcPct val="100000"/>
              </a:lnSpc>
            </a:pPr>
            <a:r>
              <a:rPr lang="zh-CN" altLang="en-US" dirty="0"/>
              <a:t>可检测任意形状的文本区域，如弯曲文本</a:t>
            </a:r>
          </a:p>
          <a:p>
            <a:pPr lvl="1">
              <a:lnSpc>
                <a:spcPct val="100000"/>
              </a:lnSpc>
            </a:pPr>
            <a:r>
              <a:rPr lang="zh-CN" altLang="en-US" dirty="0"/>
              <a:t>分割的方法不容易准确区分相邻或重叠文本</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12</a:t>
            </a:fld>
            <a:endParaRPr lang="zh-CN" altLang="en-US"/>
          </a:p>
        </p:txBody>
      </p:sp>
      <p:pic>
        <p:nvPicPr>
          <p:cNvPr id="7" name="Picture 2" descr="https://www.researchgate.net/profile/Xiang_Bai4/publication/304590104/figure/fig2/AS:667089916399627@1536058038996/Text-regions-predicted-by-the-proposed-text-detection-algorithm-In-this-work-scene-text_W640.jpg">
            <a:extLst>
              <a:ext uri="{FF2B5EF4-FFF2-40B4-BE49-F238E27FC236}">
                <a16:creationId xmlns:a16="http://schemas.microsoft.com/office/drawing/2014/main" id="{CEC84E08-68B7-49F5-B80D-E8CFE3F3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50" y="3429000"/>
            <a:ext cx="7316500" cy="291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54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Scene Text Detection – Proposal Based</a:t>
            </a:r>
          </a:p>
        </p:txBody>
      </p:sp>
      <p:sp>
        <p:nvSpPr>
          <p:cNvPr id="3" name="内容占位符 2"/>
          <p:cNvSpPr>
            <a:spLocks noGrp="1"/>
          </p:cNvSpPr>
          <p:nvPr>
            <p:ph idx="1"/>
          </p:nvPr>
        </p:nvSpPr>
        <p:spPr>
          <a:xfrm>
            <a:off x="168494" y="1008517"/>
            <a:ext cx="8651655" cy="2009003"/>
          </a:xfrm>
        </p:spPr>
        <p:txBody>
          <a:bodyPr/>
          <a:lstStyle/>
          <a:p>
            <a:r>
              <a:rPr lang="en-US" altLang="zh-CN" b="1" dirty="0"/>
              <a:t>C</a:t>
            </a:r>
            <a:r>
              <a:rPr lang="en-US" altLang="zh-CN" dirty="0"/>
              <a:t>onnectionist </a:t>
            </a:r>
            <a:r>
              <a:rPr lang="en-US" altLang="zh-CN" b="1" dirty="0"/>
              <a:t>T</a:t>
            </a:r>
            <a:r>
              <a:rPr lang="en-US" altLang="zh-CN" dirty="0"/>
              <a:t>ext </a:t>
            </a:r>
            <a:r>
              <a:rPr lang="en-US" altLang="zh-CN" b="1" dirty="0"/>
              <a:t>P</a:t>
            </a:r>
            <a:r>
              <a:rPr lang="en-US" altLang="zh-CN" dirty="0"/>
              <a:t>roposal </a:t>
            </a:r>
            <a:r>
              <a:rPr lang="en-US" altLang="zh-CN" b="1" dirty="0"/>
              <a:t>N</a:t>
            </a:r>
            <a:r>
              <a:rPr lang="en-US" altLang="zh-CN" dirty="0"/>
              <a:t>etwork</a:t>
            </a:r>
            <a:r>
              <a:rPr lang="en-US" altLang="zh-CN" b="1" dirty="0"/>
              <a:t> - </a:t>
            </a:r>
            <a:r>
              <a:rPr lang="en-US" altLang="zh-CN" dirty="0"/>
              <a:t>ECCV2016</a:t>
            </a:r>
          </a:p>
          <a:p>
            <a:pPr lvl="1">
              <a:lnSpc>
                <a:spcPct val="100000"/>
              </a:lnSpc>
            </a:pPr>
            <a:r>
              <a:rPr lang="zh-CN" altLang="en-US" dirty="0"/>
              <a:t>继承目标检测的经典方法 </a:t>
            </a:r>
            <a:r>
              <a:rPr lang="en-US" altLang="zh-CN" dirty="0"/>
              <a:t>Faster R-CNN</a:t>
            </a:r>
            <a:r>
              <a:rPr lang="zh-CN" altLang="en-US" dirty="0"/>
              <a:t>，是文本检测的先驱之作。</a:t>
            </a:r>
            <a:endParaRPr lang="en-US" altLang="zh-CN" dirty="0"/>
          </a:p>
          <a:p>
            <a:pPr lvl="1">
              <a:lnSpc>
                <a:spcPct val="100000"/>
              </a:lnSpc>
            </a:pPr>
            <a:r>
              <a:rPr lang="zh-CN" altLang="en-US" u="sng" dirty="0">
                <a:effectLst>
                  <a:outerShdw blurRad="38100" dist="38100" dir="2700000" algn="tl">
                    <a:srgbClr val="000000">
                      <a:alpha val="43137"/>
                    </a:srgbClr>
                  </a:outerShdw>
                </a:effectLst>
              </a:rPr>
              <a:t>只考虑了横排的文字</a:t>
            </a:r>
            <a:r>
              <a:rPr lang="zh-CN" altLang="en-US" dirty="0"/>
              <a:t>，对单个字符做目标检测后把框都合并起来。</a:t>
            </a:r>
            <a:endParaRPr lang="en-US" altLang="zh-CN" dirty="0"/>
          </a:p>
          <a:p>
            <a:pPr lvl="2">
              <a:lnSpc>
                <a:spcPct val="100000"/>
              </a:lnSpc>
            </a:pPr>
            <a:r>
              <a:rPr lang="zh-CN" altLang="en-US" dirty="0"/>
              <a:t>采用经典的 </a:t>
            </a:r>
            <a:r>
              <a:rPr lang="en-US" altLang="zh-CN" dirty="0"/>
              <a:t>Anchor </a:t>
            </a:r>
            <a:r>
              <a:rPr lang="zh-CN" altLang="en-US" dirty="0"/>
              <a:t>机制预测字框，将特征逐行接入双向 </a:t>
            </a:r>
            <a:r>
              <a:rPr lang="en-US" altLang="zh-CN" dirty="0"/>
              <a:t>LSTM </a:t>
            </a:r>
            <a:r>
              <a:rPr lang="zh-CN" altLang="en-US" dirty="0"/>
              <a:t>训练。</a:t>
            </a:r>
            <a:endParaRPr lang="en-US" altLang="zh-CN" dirty="0"/>
          </a:p>
          <a:p>
            <a:pPr lvl="2">
              <a:lnSpc>
                <a:spcPct val="100000"/>
              </a:lnSpc>
            </a:pPr>
            <a:r>
              <a:rPr lang="zh-CN" altLang="en-US" dirty="0"/>
              <a:t>将结果框做一遍 </a:t>
            </a:r>
            <a:r>
              <a:rPr lang="en-US" altLang="zh-CN" dirty="0"/>
              <a:t>NMS </a:t>
            </a:r>
            <a:r>
              <a:rPr lang="zh-CN" altLang="en-US" dirty="0"/>
              <a:t>后合并起来。</a:t>
            </a: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13</a:t>
            </a:fld>
            <a:endParaRPr lang="zh-CN" altLang="en-US"/>
          </a:p>
        </p:txBody>
      </p:sp>
      <p:pic>
        <p:nvPicPr>
          <p:cNvPr id="6" name="图片 5">
            <a:extLst>
              <a:ext uri="{FF2B5EF4-FFF2-40B4-BE49-F238E27FC236}">
                <a16:creationId xmlns:a16="http://schemas.microsoft.com/office/drawing/2014/main" id="{1B5AE250-5A3B-4C13-816A-20C66CDF4A7D}"/>
              </a:ext>
            </a:extLst>
          </p:cNvPr>
          <p:cNvPicPr>
            <a:picLocks noChangeAspect="1"/>
          </p:cNvPicPr>
          <p:nvPr/>
        </p:nvPicPr>
        <p:blipFill rotWithShape="1">
          <a:blip r:embed="rId2">
            <a:extLst>
              <a:ext uri="{28A0092B-C50C-407E-A947-70E740481C1C}">
                <a14:useLocalDpi xmlns:a14="http://schemas.microsoft.com/office/drawing/2010/main" val="0"/>
              </a:ext>
            </a:extLst>
          </a:blip>
          <a:srcRect b="13470"/>
          <a:stretch/>
        </p:blipFill>
        <p:spPr>
          <a:xfrm>
            <a:off x="279570" y="4109883"/>
            <a:ext cx="8429501" cy="2167950"/>
          </a:xfrm>
          <a:prstGeom prst="rect">
            <a:avLst/>
          </a:prstGeom>
        </p:spPr>
      </p:pic>
      <p:sp>
        <p:nvSpPr>
          <p:cNvPr id="10" name="矩形 9">
            <a:extLst>
              <a:ext uri="{FF2B5EF4-FFF2-40B4-BE49-F238E27FC236}">
                <a16:creationId xmlns:a16="http://schemas.microsoft.com/office/drawing/2014/main" id="{1A50CE0B-A036-4E95-BCD8-748DBF0DE811}"/>
              </a:ext>
            </a:extLst>
          </p:cNvPr>
          <p:cNvSpPr/>
          <p:nvPr/>
        </p:nvSpPr>
        <p:spPr>
          <a:xfrm>
            <a:off x="295275" y="6220787"/>
            <a:ext cx="8467725" cy="369332"/>
          </a:xfrm>
          <a:prstGeom prst="rect">
            <a:avLst/>
          </a:prstGeom>
        </p:spPr>
        <p:txBody>
          <a:bodyPr wrap="square">
            <a:spAutoFit/>
          </a:bodyPr>
          <a:lstStyle/>
          <a:p>
            <a:r>
              <a:rPr lang="en-US" altLang="zh-CN" dirty="0" err="1"/>
              <a:t>Zhi</a:t>
            </a:r>
            <a:r>
              <a:rPr lang="en-US" altLang="zh-CN" dirty="0"/>
              <a:t> Tian </a:t>
            </a:r>
            <a:r>
              <a:rPr lang="en-US" altLang="zh-CN" dirty="0" err="1"/>
              <a:t>etc</a:t>
            </a:r>
            <a:r>
              <a:rPr lang="en-US" altLang="zh-CN" dirty="0"/>
              <a:t>, Detecting Text in Natural Image with Connectionist Text Proposal Network.</a:t>
            </a:r>
            <a:endParaRPr lang="zh-CN" altLang="en-US" dirty="0"/>
          </a:p>
        </p:txBody>
      </p:sp>
      <p:pic>
        <p:nvPicPr>
          <p:cNvPr id="5" name="图片 4">
            <a:extLst>
              <a:ext uri="{FF2B5EF4-FFF2-40B4-BE49-F238E27FC236}">
                <a16:creationId xmlns:a16="http://schemas.microsoft.com/office/drawing/2014/main" id="{35C84122-F8FE-4BD6-9CC3-22D0D243207B}"/>
              </a:ext>
            </a:extLst>
          </p:cNvPr>
          <p:cNvPicPr>
            <a:picLocks noChangeAspect="1"/>
          </p:cNvPicPr>
          <p:nvPr/>
        </p:nvPicPr>
        <p:blipFill>
          <a:blip r:embed="rId3"/>
          <a:stretch>
            <a:fillRect/>
          </a:stretch>
        </p:blipFill>
        <p:spPr>
          <a:xfrm>
            <a:off x="1325397" y="3017520"/>
            <a:ext cx="6407479" cy="1149409"/>
          </a:xfrm>
          <a:prstGeom prst="rect">
            <a:avLst/>
          </a:prstGeom>
        </p:spPr>
      </p:pic>
    </p:spTree>
    <p:extLst>
      <p:ext uri="{BB962C8B-B14F-4D97-AF65-F5344CB8AC3E}">
        <p14:creationId xmlns:p14="http://schemas.microsoft.com/office/powerpoint/2010/main" val="989764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494" y="1008517"/>
            <a:ext cx="8651655" cy="2420483"/>
          </a:xfrm>
        </p:spPr>
        <p:txBody>
          <a:bodyPr/>
          <a:lstStyle/>
          <a:p>
            <a:r>
              <a:rPr lang="en-US" altLang="zh-CN" b="1" dirty="0" err="1"/>
              <a:t>SegLink</a:t>
            </a:r>
            <a:r>
              <a:rPr lang="en-US" altLang="zh-CN" b="1" dirty="0"/>
              <a:t> – </a:t>
            </a:r>
            <a:r>
              <a:rPr lang="en-US" altLang="zh-CN" dirty="0"/>
              <a:t>CVPR2017</a:t>
            </a:r>
          </a:p>
          <a:p>
            <a:pPr lvl="1">
              <a:lnSpc>
                <a:spcPct val="100000"/>
              </a:lnSpc>
            </a:pPr>
            <a:r>
              <a:rPr lang="en-US" altLang="zh-CN" dirty="0" err="1"/>
              <a:t>SegLink</a:t>
            </a:r>
            <a:r>
              <a:rPr lang="zh-CN" altLang="en-US" dirty="0"/>
              <a:t> 结合 </a:t>
            </a:r>
            <a:r>
              <a:rPr lang="en-US" altLang="zh-CN" dirty="0"/>
              <a:t>CTPN </a:t>
            </a:r>
            <a:r>
              <a:rPr lang="zh-CN" altLang="en-US" dirty="0"/>
              <a:t>和 </a:t>
            </a:r>
            <a:r>
              <a:rPr lang="en-US" altLang="zh-CN" dirty="0"/>
              <a:t>SSD </a:t>
            </a:r>
            <a:r>
              <a:rPr lang="zh-CN" altLang="en-US" dirty="0"/>
              <a:t>的优点，可以检测任意角度文本。</a:t>
            </a:r>
            <a:endParaRPr lang="en-US" altLang="zh-CN" dirty="0"/>
          </a:p>
          <a:p>
            <a:pPr lvl="1">
              <a:lnSpc>
                <a:spcPct val="100000"/>
              </a:lnSpc>
            </a:pPr>
            <a:r>
              <a:rPr lang="zh-CN" altLang="en-US" dirty="0"/>
              <a:t>在回归矩形框四个参数的同时，加入了一个旋转角预测。</a:t>
            </a:r>
            <a:endParaRPr lang="en-US" altLang="zh-CN" dirty="0"/>
          </a:p>
          <a:p>
            <a:pPr lvl="1">
              <a:lnSpc>
                <a:spcPct val="100000"/>
              </a:lnSpc>
            </a:pPr>
            <a:r>
              <a:rPr lang="zh-CN" altLang="en-US" dirty="0"/>
              <a:t>多尺度检测文本，每个尺度都导出结果并用 </a:t>
            </a:r>
            <a:r>
              <a:rPr lang="en-US" altLang="zh-CN" dirty="0"/>
              <a:t>Link </a:t>
            </a:r>
            <a:r>
              <a:rPr lang="zh-CN" altLang="en-US" dirty="0"/>
              <a:t>连接。</a:t>
            </a:r>
            <a:endParaRPr lang="en-US" altLang="zh-CN" dirty="0"/>
          </a:p>
          <a:p>
            <a:pPr lvl="2">
              <a:lnSpc>
                <a:spcPct val="100000"/>
              </a:lnSpc>
            </a:pPr>
            <a:r>
              <a:rPr lang="en-US" altLang="zh-CN" dirty="0"/>
              <a:t>Within-layer Link</a:t>
            </a:r>
            <a:r>
              <a:rPr lang="zh-CN" altLang="en-US" dirty="0"/>
              <a:t>：和同层 </a:t>
            </a:r>
            <a:r>
              <a:rPr lang="en-US" altLang="zh-CN" dirty="0"/>
              <a:t>8 </a:t>
            </a:r>
            <a:r>
              <a:rPr lang="zh-CN" altLang="en-US" dirty="0"/>
              <a:t>个方向相连，用来合并字框。</a:t>
            </a:r>
            <a:endParaRPr lang="en-US" altLang="zh-CN" dirty="0"/>
          </a:p>
          <a:p>
            <a:pPr lvl="2">
              <a:lnSpc>
                <a:spcPts val="1800"/>
              </a:lnSpc>
            </a:pPr>
            <a:r>
              <a:rPr lang="en-US" altLang="zh-CN" dirty="0"/>
              <a:t>Cross-layer Link</a:t>
            </a:r>
            <a:r>
              <a:rPr lang="zh-CN" altLang="en-US" dirty="0"/>
              <a:t>：和前一层对于区域相连，用来减少冗余。</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14</a:t>
            </a:fld>
            <a:endParaRPr lang="zh-CN" altLang="en-US"/>
          </a:p>
        </p:txBody>
      </p:sp>
      <p:sp>
        <p:nvSpPr>
          <p:cNvPr id="10" name="矩形 9">
            <a:extLst>
              <a:ext uri="{FF2B5EF4-FFF2-40B4-BE49-F238E27FC236}">
                <a16:creationId xmlns:a16="http://schemas.microsoft.com/office/drawing/2014/main" id="{1A50CE0B-A036-4E95-BCD8-748DBF0DE811}"/>
              </a:ext>
            </a:extLst>
          </p:cNvPr>
          <p:cNvSpPr/>
          <p:nvPr/>
        </p:nvSpPr>
        <p:spPr>
          <a:xfrm>
            <a:off x="427355" y="6220787"/>
            <a:ext cx="8467725" cy="369332"/>
          </a:xfrm>
          <a:prstGeom prst="rect">
            <a:avLst/>
          </a:prstGeom>
        </p:spPr>
        <p:txBody>
          <a:bodyPr wrap="square">
            <a:spAutoFit/>
          </a:bodyPr>
          <a:lstStyle/>
          <a:p>
            <a:r>
              <a:rPr lang="en-US" altLang="zh-CN" dirty="0" err="1"/>
              <a:t>Baoguang</a:t>
            </a:r>
            <a:r>
              <a:rPr lang="en-US" altLang="zh-CN" dirty="0"/>
              <a:t> Shi,</a:t>
            </a:r>
            <a:r>
              <a:rPr lang="zh-CN" altLang="en-US" dirty="0"/>
              <a:t> </a:t>
            </a:r>
            <a:r>
              <a:rPr lang="en-US" altLang="zh-CN" dirty="0" err="1"/>
              <a:t>etc</a:t>
            </a:r>
            <a:r>
              <a:rPr lang="en-US" altLang="zh-CN" dirty="0"/>
              <a:t>, Detecting Oriented Text in Natural Images by Linking Segments.</a:t>
            </a:r>
            <a:endParaRPr lang="zh-CN" altLang="en-US" dirty="0"/>
          </a:p>
        </p:txBody>
      </p:sp>
      <p:pic>
        <p:nvPicPr>
          <p:cNvPr id="7" name="图片 6">
            <a:extLst>
              <a:ext uri="{FF2B5EF4-FFF2-40B4-BE49-F238E27FC236}">
                <a16:creationId xmlns:a16="http://schemas.microsoft.com/office/drawing/2014/main" id="{7EC7A20C-8A0A-482E-A8B5-A4A6A1D4B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85" y="3398459"/>
            <a:ext cx="6505356" cy="2724211"/>
          </a:xfrm>
          <a:prstGeom prst="rect">
            <a:avLst/>
          </a:prstGeom>
        </p:spPr>
      </p:pic>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Scene Text Detection – Proposal Based</a:t>
            </a:r>
          </a:p>
        </p:txBody>
      </p:sp>
    </p:spTree>
    <p:extLst>
      <p:ext uri="{BB962C8B-B14F-4D97-AF65-F5344CB8AC3E}">
        <p14:creationId xmlns:p14="http://schemas.microsoft.com/office/powerpoint/2010/main" val="1177705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494" y="1008517"/>
            <a:ext cx="8651655" cy="2678901"/>
          </a:xfrm>
        </p:spPr>
        <p:txBody>
          <a:bodyPr/>
          <a:lstStyle/>
          <a:p>
            <a:r>
              <a:rPr lang="en-US" altLang="zh-CN" b="1" dirty="0"/>
              <a:t>Mask </a:t>
            </a:r>
            <a:r>
              <a:rPr lang="en-US" altLang="zh-CN" b="1" dirty="0" err="1"/>
              <a:t>TextSpotter</a:t>
            </a:r>
            <a:r>
              <a:rPr lang="en-US" altLang="zh-CN" b="1" dirty="0"/>
              <a:t> – </a:t>
            </a:r>
            <a:r>
              <a:rPr lang="en-US" altLang="zh-CN" dirty="0"/>
              <a:t>ECCV2018</a:t>
            </a:r>
          </a:p>
          <a:p>
            <a:pPr lvl="1">
              <a:lnSpc>
                <a:spcPct val="100000"/>
              </a:lnSpc>
            </a:pPr>
            <a:r>
              <a:rPr lang="en-US" altLang="zh-CN" dirty="0"/>
              <a:t>Mask </a:t>
            </a:r>
            <a:r>
              <a:rPr lang="en-US" altLang="zh-CN" dirty="0" err="1"/>
              <a:t>TextSpotter</a:t>
            </a:r>
            <a:r>
              <a:rPr lang="en-US" altLang="zh-CN" dirty="0"/>
              <a:t> </a:t>
            </a:r>
            <a:r>
              <a:rPr lang="zh-CN" altLang="en-US" dirty="0"/>
              <a:t>继承自 </a:t>
            </a:r>
            <a:r>
              <a:rPr lang="en-US" altLang="zh-CN" dirty="0"/>
              <a:t>Mask RCNN</a:t>
            </a:r>
            <a:r>
              <a:rPr lang="zh-CN" altLang="en-US" dirty="0"/>
              <a:t>，可以检测任意角度英文文本。</a:t>
            </a:r>
            <a:endParaRPr lang="en-US" altLang="zh-CN" dirty="0"/>
          </a:p>
          <a:p>
            <a:pPr lvl="1">
              <a:lnSpc>
                <a:spcPct val="100000"/>
              </a:lnSpc>
            </a:pPr>
            <a:r>
              <a:rPr lang="zh-CN" altLang="en-US" dirty="0"/>
              <a:t>引入分割的思想，直接进行检测和识别的端到端训练。</a:t>
            </a:r>
            <a:endParaRPr lang="en-US" altLang="zh-CN" dirty="0"/>
          </a:p>
          <a:p>
            <a:pPr lvl="2">
              <a:lnSpc>
                <a:spcPct val="100000"/>
              </a:lnSpc>
            </a:pPr>
            <a:r>
              <a:rPr lang="zh-CN" altLang="en-US" dirty="0"/>
              <a:t>用 </a:t>
            </a:r>
            <a:r>
              <a:rPr lang="en-US" altLang="zh-CN" dirty="0" err="1"/>
              <a:t>ResNet+FPN</a:t>
            </a:r>
            <a:r>
              <a:rPr lang="en-US" altLang="zh-CN" dirty="0"/>
              <a:t> </a:t>
            </a:r>
            <a:r>
              <a:rPr lang="zh-CN" altLang="en-US" dirty="0"/>
              <a:t>提取特征，</a:t>
            </a:r>
            <a:r>
              <a:rPr lang="en-US" altLang="zh-CN" dirty="0"/>
              <a:t>ROI Align </a:t>
            </a:r>
            <a:r>
              <a:rPr lang="zh-CN" altLang="en-US" dirty="0"/>
              <a:t>技术产生文本候选框。</a:t>
            </a:r>
            <a:endParaRPr lang="en-US" altLang="zh-CN" dirty="0"/>
          </a:p>
          <a:p>
            <a:pPr lvl="2">
              <a:lnSpc>
                <a:spcPct val="100000"/>
              </a:lnSpc>
            </a:pPr>
            <a:r>
              <a:rPr lang="zh-CN" altLang="en-US" dirty="0"/>
              <a:t>在创新的 </a:t>
            </a:r>
            <a:r>
              <a:rPr lang="en-US" altLang="zh-CN" dirty="0"/>
              <a:t>Mask Branch </a:t>
            </a:r>
            <a:r>
              <a:rPr lang="zh-CN" altLang="en-US" dirty="0"/>
              <a:t>分支里，直接生成对于每一个字符（本文只做了英文，包括 </a:t>
            </a:r>
            <a:r>
              <a:rPr lang="en-US" altLang="zh-CN" dirty="0"/>
              <a:t>0-9 </a:t>
            </a:r>
            <a:r>
              <a:rPr lang="zh-CN" altLang="en-US" dirty="0"/>
              <a:t>和 </a:t>
            </a:r>
            <a:r>
              <a:rPr lang="en-US" altLang="zh-CN" dirty="0" err="1"/>
              <a:t>a~z</a:t>
            </a:r>
            <a:r>
              <a:rPr lang="zh-CN" altLang="en-US" dirty="0"/>
              <a:t>）的区域网格图用来表明其位置。十分暴力。</a:t>
            </a:r>
            <a:endParaRPr lang="en-US" altLang="zh-CN" dirty="0"/>
          </a:p>
          <a:p>
            <a:pPr lvl="2">
              <a:lnSpc>
                <a:spcPct val="100000"/>
              </a:lnSpc>
            </a:pPr>
            <a:r>
              <a:rPr lang="zh-CN" altLang="en-US" dirty="0"/>
              <a:t>在 </a:t>
            </a:r>
            <a:r>
              <a:rPr lang="en-US" altLang="zh-CN" dirty="0"/>
              <a:t>loss </a:t>
            </a:r>
            <a:r>
              <a:rPr lang="zh-CN" altLang="en-US" dirty="0"/>
              <a:t>函数里加上每个实际出现字符在各预测字符网格图里的交叉熵。</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15</a:t>
            </a:fld>
            <a:endParaRPr lang="zh-CN" altLang="en-US"/>
          </a:p>
        </p:txBody>
      </p:sp>
      <p:sp>
        <p:nvSpPr>
          <p:cNvPr id="10" name="矩形 9">
            <a:extLst>
              <a:ext uri="{FF2B5EF4-FFF2-40B4-BE49-F238E27FC236}">
                <a16:creationId xmlns:a16="http://schemas.microsoft.com/office/drawing/2014/main" id="{1A50CE0B-A036-4E95-BCD8-748DBF0DE811}"/>
              </a:ext>
            </a:extLst>
          </p:cNvPr>
          <p:cNvSpPr/>
          <p:nvPr/>
        </p:nvSpPr>
        <p:spPr>
          <a:xfrm>
            <a:off x="670560" y="6220787"/>
            <a:ext cx="9753599" cy="369332"/>
          </a:xfrm>
          <a:prstGeom prst="rect">
            <a:avLst/>
          </a:prstGeom>
        </p:spPr>
        <p:txBody>
          <a:bodyPr wrap="square">
            <a:spAutoFit/>
          </a:bodyPr>
          <a:lstStyle/>
          <a:p>
            <a:r>
              <a:rPr lang="en-US" altLang="zh-CN" dirty="0"/>
              <a:t>An End-to-End Trainable Neural Network for Spotting Text with Arbitrary Shapes.</a:t>
            </a:r>
            <a:endParaRPr lang="zh-CN" altLang="en-US" dirty="0"/>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Scene Text Detection – End to End</a:t>
            </a:r>
          </a:p>
        </p:txBody>
      </p:sp>
      <p:pic>
        <p:nvPicPr>
          <p:cNvPr id="6" name="图片 5">
            <a:extLst>
              <a:ext uri="{FF2B5EF4-FFF2-40B4-BE49-F238E27FC236}">
                <a16:creationId xmlns:a16="http://schemas.microsoft.com/office/drawing/2014/main" id="{D0D4F733-CF57-477A-AF59-A5D61009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3755055"/>
            <a:ext cx="8392160" cy="2431913"/>
          </a:xfrm>
          <a:prstGeom prst="rect">
            <a:avLst/>
          </a:prstGeom>
        </p:spPr>
      </p:pic>
    </p:spTree>
    <p:extLst>
      <p:ext uri="{BB962C8B-B14F-4D97-AF65-F5344CB8AC3E}">
        <p14:creationId xmlns:p14="http://schemas.microsoft.com/office/powerpoint/2010/main" val="805934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Scene Text Detection - Result</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16</a:t>
            </a:fld>
            <a:endParaRPr lang="zh-CN" altLang="en-US"/>
          </a:p>
        </p:txBody>
      </p:sp>
      <p:pic>
        <p:nvPicPr>
          <p:cNvPr id="8" name="图片 7">
            <a:extLst>
              <a:ext uri="{FF2B5EF4-FFF2-40B4-BE49-F238E27FC236}">
                <a16:creationId xmlns:a16="http://schemas.microsoft.com/office/drawing/2014/main" id="{AF5EF66B-B5D7-4933-947C-852FD6126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23" y="1876345"/>
            <a:ext cx="7602602" cy="4654655"/>
          </a:xfrm>
          <a:prstGeom prst="rect">
            <a:avLst/>
          </a:prstGeom>
        </p:spPr>
      </p:pic>
      <p:sp>
        <p:nvSpPr>
          <p:cNvPr id="10" name="内容占位符 2">
            <a:extLst>
              <a:ext uri="{FF2B5EF4-FFF2-40B4-BE49-F238E27FC236}">
                <a16:creationId xmlns:a16="http://schemas.microsoft.com/office/drawing/2014/main" id="{BE7FF077-AE3B-4B8F-B2B2-A8404F7DC226}"/>
              </a:ext>
            </a:extLst>
          </p:cNvPr>
          <p:cNvSpPr>
            <a:spLocks noGrp="1"/>
          </p:cNvSpPr>
          <p:nvPr>
            <p:ph idx="1"/>
          </p:nvPr>
        </p:nvSpPr>
        <p:spPr>
          <a:xfrm>
            <a:off x="168494" y="1008517"/>
            <a:ext cx="8651655" cy="867828"/>
          </a:xfrm>
        </p:spPr>
        <p:txBody>
          <a:bodyPr/>
          <a:lstStyle/>
          <a:p>
            <a:pPr>
              <a:lnSpc>
                <a:spcPct val="100000"/>
              </a:lnSpc>
            </a:pPr>
            <a:r>
              <a:rPr lang="en-US" altLang="zh-CN" dirty="0"/>
              <a:t>2019</a:t>
            </a:r>
            <a:r>
              <a:rPr lang="zh-CN" altLang="en-US" dirty="0"/>
              <a:t>年的 </a:t>
            </a:r>
            <a:r>
              <a:rPr lang="en-US" altLang="zh-CN" dirty="0"/>
              <a:t>CRAFT </a:t>
            </a:r>
            <a:r>
              <a:rPr lang="zh-CN" altLang="en-US" dirty="0"/>
              <a:t>和 </a:t>
            </a:r>
            <a:r>
              <a:rPr lang="en-US" altLang="zh-CN" dirty="0"/>
              <a:t>ATRR </a:t>
            </a:r>
            <a:r>
              <a:rPr lang="zh-CN" altLang="en-US" dirty="0"/>
              <a:t>占据绝对优势。</a:t>
            </a:r>
            <a:endParaRPr lang="en-US" altLang="zh-CN" dirty="0"/>
          </a:p>
          <a:p>
            <a:pPr lvl="1">
              <a:lnSpc>
                <a:spcPct val="100000"/>
              </a:lnSpc>
            </a:pPr>
            <a:r>
              <a:rPr lang="zh-CN" altLang="en-US" dirty="0"/>
              <a:t>说明文本检测技术还在不断发展之中</a:t>
            </a:r>
            <a:r>
              <a:rPr lang="en-US" altLang="zh-CN" dirty="0"/>
              <a:t>……</a:t>
            </a:r>
            <a:endParaRPr lang="zh-CN" altLang="en-US" dirty="0"/>
          </a:p>
        </p:txBody>
      </p:sp>
    </p:spTree>
    <p:extLst>
      <p:ext uri="{BB962C8B-B14F-4D97-AF65-F5344CB8AC3E}">
        <p14:creationId xmlns:p14="http://schemas.microsoft.com/office/powerpoint/2010/main" val="149806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68183B-963F-4FFA-96AB-DBA217938481}"/>
              </a:ext>
            </a:extLst>
          </p:cNvPr>
          <p:cNvPicPr>
            <a:picLocks noChangeAspect="1"/>
          </p:cNvPicPr>
          <p:nvPr/>
        </p:nvPicPr>
        <p:blipFill>
          <a:blip r:embed="rId2"/>
          <a:stretch>
            <a:fillRect/>
          </a:stretch>
        </p:blipFill>
        <p:spPr>
          <a:xfrm>
            <a:off x="6454466" y="2293609"/>
            <a:ext cx="2367945" cy="4276873"/>
          </a:xfrm>
          <a:prstGeom prst="rect">
            <a:avLst/>
          </a:prstGeom>
        </p:spPr>
      </p:pic>
      <p:sp>
        <p:nvSpPr>
          <p:cNvPr id="2" name="标题 1"/>
          <p:cNvSpPr>
            <a:spLocks noGrp="1"/>
          </p:cNvSpPr>
          <p:nvPr>
            <p:ph type="title"/>
          </p:nvPr>
        </p:nvSpPr>
        <p:spPr/>
        <p:txBody>
          <a:bodyPr/>
          <a:lstStyle/>
          <a:p>
            <a:r>
              <a:rPr lang="en-US" altLang="zh-CN" dirty="0"/>
              <a:t>Scene Text Recognition</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17</a:t>
            </a:fld>
            <a:endParaRPr lang="zh-CN" altLang="en-US"/>
          </a:p>
        </p:txBody>
      </p:sp>
      <p:sp>
        <p:nvSpPr>
          <p:cNvPr id="10" name="内容占位符 2">
            <a:extLst>
              <a:ext uri="{FF2B5EF4-FFF2-40B4-BE49-F238E27FC236}">
                <a16:creationId xmlns:a16="http://schemas.microsoft.com/office/drawing/2014/main" id="{BE7FF077-AE3B-4B8F-B2B2-A8404F7DC226}"/>
              </a:ext>
            </a:extLst>
          </p:cNvPr>
          <p:cNvSpPr>
            <a:spLocks noGrp="1"/>
          </p:cNvSpPr>
          <p:nvPr>
            <p:ph idx="1"/>
          </p:nvPr>
        </p:nvSpPr>
        <p:spPr>
          <a:xfrm>
            <a:off x="170756" y="1188522"/>
            <a:ext cx="8651655" cy="5381960"/>
          </a:xfrm>
        </p:spPr>
        <p:txBody>
          <a:bodyPr/>
          <a:lstStyle/>
          <a:p>
            <a:pPr>
              <a:lnSpc>
                <a:spcPct val="100000"/>
              </a:lnSpc>
            </a:pPr>
            <a:r>
              <a:rPr lang="zh-CN" altLang="en-US" dirty="0"/>
              <a:t>基于</a:t>
            </a:r>
            <a:r>
              <a:rPr lang="en-US" altLang="zh-CN" dirty="0"/>
              <a:t>CTC</a:t>
            </a:r>
            <a:r>
              <a:rPr lang="zh-CN" altLang="en-US" dirty="0"/>
              <a:t>的方法</a:t>
            </a:r>
            <a:endParaRPr lang="en-US" altLang="zh-CN" dirty="0"/>
          </a:p>
          <a:p>
            <a:pPr lvl="1">
              <a:lnSpc>
                <a:spcPct val="100000"/>
              </a:lnSpc>
            </a:pPr>
            <a:r>
              <a:rPr lang="en-US" altLang="zh-CN" dirty="0"/>
              <a:t>P. He et al., AAAI 2016 (DTRN: CNN+RNN+CTC) </a:t>
            </a:r>
          </a:p>
          <a:p>
            <a:pPr lvl="1">
              <a:lnSpc>
                <a:spcPct val="100000"/>
              </a:lnSpc>
            </a:pPr>
            <a:r>
              <a:rPr lang="en-US" altLang="zh-CN" dirty="0"/>
              <a:t>B. Shi et al., TPAMI 2017 (CRNN: CNN+RNN+CTC) </a:t>
            </a:r>
          </a:p>
          <a:p>
            <a:pPr lvl="1">
              <a:lnSpc>
                <a:spcPct val="100000"/>
              </a:lnSpc>
            </a:pPr>
            <a:r>
              <a:rPr lang="en-US" altLang="zh-CN" dirty="0"/>
              <a:t>F Yin, et al., </a:t>
            </a:r>
            <a:r>
              <a:rPr lang="en-US" altLang="zh-CN" dirty="0" err="1"/>
              <a:t>arXiv</a:t>
            </a:r>
            <a:r>
              <a:rPr lang="en-US" altLang="zh-CN" dirty="0"/>
              <a:t> 2017 (CNN+CTC) </a:t>
            </a:r>
          </a:p>
          <a:p>
            <a:pPr lvl="1">
              <a:lnSpc>
                <a:spcPct val="100000"/>
              </a:lnSpc>
            </a:pPr>
            <a:r>
              <a:rPr lang="en-US" altLang="zh-CN" dirty="0"/>
              <a:t>Y Wu, et al., </a:t>
            </a:r>
            <a:r>
              <a:rPr lang="en-US" altLang="zh-CN" dirty="0" err="1"/>
              <a:t>arXiv</a:t>
            </a:r>
            <a:r>
              <a:rPr lang="en-US" altLang="zh-CN" dirty="0"/>
              <a:t> 2018 (CNN+CTC) </a:t>
            </a:r>
          </a:p>
          <a:p>
            <a:pPr lvl="1">
              <a:lnSpc>
                <a:spcPct val="100000"/>
              </a:lnSpc>
            </a:pPr>
            <a:r>
              <a:rPr lang="en-US" altLang="zh-CN" dirty="0"/>
              <a:t>Y. Liu et al., ECCV 2018 </a:t>
            </a:r>
            <a:r>
              <a:rPr lang="zh-CN" altLang="en-US" dirty="0"/>
              <a:t>（</a:t>
            </a:r>
            <a:r>
              <a:rPr lang="en-US" altLang="zh-CN" dirty="0"/>
              <a:t>GAN+CTC)</a:t>
            </a:r>
          </a:p>
          <a:p>
            <a:pPr marL="358775" lvl="1" indent="0">
              <a:lnSpc>
                <a:spcPct val="100000"/>
              </a:lnSpc>
              <a:buNone/>
            </a:pPr>
            <a:endParaRPr lang="en-US" altLang="zh-CN" dirty="0"/>
          </a:p>
          <a:p>
            <a:pPr>
              <a:lnSpc>
                <a:spcPct val="100000"/>
              </a:lnSpc>
            </a:pPr>
            <a:r>
              <a:rPr lang="zh-CN" altLang="en-US" dirty="0"/>
              <a:t>基于</a:t>
            </a:r>
            <a:r>
              <a:rPr lang="en-US" altLang="zh-CN" dirty="0"/>
              <a:t>Attention</a:t>
            </a:r>
            <a:r>
              <a:rPr lang="zh-CN" altLang="en-US" dirty="0"/>
              <a:t>的方法</a:t>
            </a:r>
            <a:endParaRPr lang="en-US" altLang="zh-CN" dirty="0"/>
          </a:p>
          <a:p>
            <a:pPr lvl="1">
              <a:lnSpc>
                <a:spcPct val="100000"/>
              </a:lnSpc>
            </a:pPr>
            <a:r>
              <a:rPr lang="en-US" altLang="zh-CN" dirty="0"/>
              <a:t>C Lee et al., CVPR 2016; B. Shi et al., CVPR 2016</a:t>
            </a:r>
          </a:p>
          <a:p>
            <a:pPr lvl="1">
              <a:lnSpc>
                <a:spcPct val="100000"/>
              </a:lnSpc>
            </a:pPr>
            <a:r>
              <a:rPr lang="en-US" altLang="zh-CN" dirty="0"/>
              <a:t>X. Yang et al. IJCAI 2017</a:t>
            </a:r>
          </a:p>
          <a:p>
            <a:pPr lvl="1">
              <a:lnSpc>
                <a:spcPct val="100000"/>
              </a:lnSpc>
            </a:pPr>
            <a:r>
              <a:rPr lang="en-US" altLang="zh-CN" dirty="0"/>
              <a:t>Bai et al. , CVPR 2018; Liu et al., AAI 2018</a:t>
            </a:r>
          </a:p>
          <a:p>
            <a:pPr lvl="1">
              <a:lnSpc>
                <a:spcPct val="100000"/>
              </a:lnSpc>
            </a:pPr>
            <a:r>
              <a:rPr lang="en-US" altLang="zh-CN" dirty="0"/>
              <a:t>Shi et al., TPAMI 2018 </a:t>
            </a:r>
            <a:r>
              <a:rPr lang="zh-CN" altLang="en-US" dirty="0"/>
              <a:t>（</a:t>
            </a:r>
            <a:r>
              <a:rPr lang="en-US" altLang="zh-CN" dirty="0"/>
              <a:t>ASTER)</a:t>
            </a:r>
          </a:p>
          <a:p>
            <a:pPr lvl="1">
              <a:lnSpc>
                <a:spcPct val="100000"/>
              </a:lnSpc>
            </a:pPr>
            <a:r>
              <a:rPr lang="en-US" altLang="zh-CN" dirty="0"/>
              <a:t>Luo et al, PR 2019 </a:t>
            </a:r>
            <a:r>
              <a:rPr lang="zh-CN" altLang="en-US" dirty="0"/>
              <a:t>（</a:t>
            </a:r>
            <a:r>
              <a:rPr lang="en-US" altLang="zh-CN" dirty="0"/>
              <a:t>MORAN)</a:t>
            </a:r>
          </a:p>
          <a:p>
            <a:pPr lvl="1">
              <a:lnSpc>
                <a:spcPct val="100000"/>
              </a:lnSpc>
            </a:pPr>
            <a:r>
              <a:rPr lang="en-US" altLang="zh-CN" dirty="0"/>
              <a:t>Li et.al, AAAI 2019</a:t>
            </a:r>
            <a:endParaRPr lang="zh-CN" altLang="en-US" dirty="0"/>
          </a:p>
        </p:txBody>
      </p:sp>
    </p:spTree>
    <p:extLst>
      <p:ext uri="{BB962C8B-B14F-4D97-AF65-F5344CB8AC3E}">
        <p14:creationId xmlns:p14="http://schemas.microsoft.com/office/powerpoint/2010/main" val="231821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2D23FB8-2EB1-4722-9672-C9EB5A1E0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690" y="1850299"/>
            <a:ext cx="3325459" cy="3962016"/>
          </a:xfrm>
          <a:prstGeom prst="rect">
            <a:avLst/>
          </a:prstGeom>
        </p:spPr>
      </p:pic>
      <p:sp>
        <p:nvSpPr>
          <p:cNvPr id="2" name="标题 1"/>
          <p:cNvSpPr>
            <a:spLocks noGrp="1"/>
          </p:cNvSpPr>
          <p:nvPr>
            <p:ph type="title"/>
          </p:nvPr>
        </p:nvSpPr>
        <p:spPr/>
        <p:txBody>
          <a:bodyPr/>
          <a:lstStyle/>
          <a:p>
            <a:r>
              <a:rPr lang="en-US" altLang="zh-CN" dirty="0"/>
              <a:t>Scene Text Recognition – CTC</a:t>
            </a:r>
          </a:p>
        </p:txBody>
      </p:sp>
      <p:sp>
        <p:nvSpPr>
          <p:cNvPr id="3" name="内容占位符 2"/>
          <p:cNvSpPr>
            <a:spLocks noGrp="1"/>
          </p:cNvSpPr>
          <p:nvPr>
            <p:ph idx="1"/>
          </p:nvPr>
        </p:nvSpPr>
        <p:spPr>
          <a:xfrm>
            <a:off x="168494" y="1008517"/>
            <a:ext cx="8651655" cy="3491540"/>
          </a:xfrm>
        </p:spPr>
        <p:txBody>
          <a:bodyPr/>
          <a:lstStyle/>
          <a:p>
            <a:r>
              <a:rPr lang="en-US" altLang="zh-CN" b="1" dirty="0"/>
              <a:t>C</a:t>
            </a:r>
            <a:r>
              <a:rPr lang="en-US" altLang="zh-CN" dirty="0"/>
              <a:t>onvolutional </a:t>
            </a:r>
            <a:r>
              <a:rPr lang="en-US" altLang="zh-CN" b="1" dirty="0"/>
              <a:t>R</a:t>
            </a:r>
            <a:r>
              <a:rPr lang="en-US" altLang="zh-CN" dirty="0"/>
              <a:t>ecurrent </a:t>
            </a:r>
            <a:r>
              <a:rPr lang="en-US" altLang="zh-CN" b="1" dirty="0"/>
              <a:t>N</a:t>
            </a:r>
            <a:r>
              <a:rPr lang="en-US" altLang="zh-CN" dirty="0"/>
              <a:t>eural </a:t>
            </a:r>
            <a:r>
              <a:rPr lang="en-US" altLang="zh-CN" b="1" dirty="0"/>
              <a:t>N</a:t>
            </a:r>
            <a:r>
              <a:rPr lang="en-US" altLang="zh-CN" dirty="0"/>
              <a:t>etwork </a:t>
            </a:r>
            <a:r>
              <a:rPr lang="en-US" altLang="zh-CN" b="1" dirty="0"/>
              <a:t>- </a:t>
            </a:r>
            <a:r>
              <a:rPr lang="en-US" altLang="zh-CN" dirty="0"/>
              <a:t>CVPR2015</a:t>
            </a:r>
          </a:p>
          <a:p>
            <a:pPr lvl="1">
              <a:lnSpc>
                <a:spcPct val="100000"/>
              </a:lnSpc>
            </a:pPr>
            <a:r>
              <a:rPr lang="zh-CN" altLang="en-US" dirty="0"/>
              <a:t>端到端训练，实现文本检测和文本识别。</a:t>
            </a:r>
            <a:endParaRPr lang="en-US" altLang="zh-CN" dirty="0"/>
          </a:p>
          <a:p>
            <a:pPr lvl="1">
              <a:lnSpc>
                <a:spcPct val="100000"/>
              </a:lnSpc>
            </a:pPr>
            <a:r>
              <a:rPr lang="zh-CN" altLang="en-US" dirty="0"/>
              <a:t>算法流程</a:t>
            </a:r>
            <a:endParaRPr lang="en-US" altLang="zh-CN" dirty="0"/>
          </a:p>
          <a:p>
            <a:pPr lvl="2">
              <a:lnSpc>
                <a:spcPct val="100000"/>
              </a:lnSpc>
            </a:pPr>
            <a:r>
              <a:rPr lang="zh-CN" altLang="en-US" dirty="0"/>
              <a:t>用 </a:t>
            </a:r>
            <a:r>
              <a:rPr lang="en-US" altLang="zh-CN" dirty="0"/>
              <a:t>CNN </a:t>
            </a:r>
            <a:r>
              <a:rPr lang="zh-CN" altLang="en-US" dirty="0"/>
              <a:t>将图片的特征提取出来训练。</a:t>
            </a:r>
            <a:endParaRPr lang="en-US" altLang="zh-CN" dirty="0"/>
          </a:p>
          <a:p>
            <a:pPr lvl="2">
              <a:lnSpc>
                <a:spcPct val="100000"/>
              </a:lnSpc>
            </a:pPr>
            <a:r>
              <a:rPr lang="zh-CN" altLang="en-US" dirty="0"/>
              <a:t>采用 </a:t>
            </a:r>
            <a:r>
              <a:rPr lang="en-US" altLang="zh-CN" dirty="0"/>
              <a:t>RNN </a:t>
            </a:r>
            <a:r>
              <a:rPr lang="zh-CN" altLang="en-US" dirty="0"/>
              <a:t>对序列进行预测。</a:t>
            </a:r>
            <a:endParaRPr lang="en-US" altLang="zh-CN" dirty="0"/>
          </a:p>
          <a:p>
            <a:pPr lvl="2">
              <a:lnSpc>
                <a:spcPct val="100000"/>
              </a:lnSpc>
            </a:pPr>
            <a:r>
              <a:rPr lang="zh-CN" altLang="en-US" dirty="0"/>
              <a:t>最后通过一个 </a:t>
            </a:r>
            <a:r>
              <a:rPr lang="en-US" altLang="zh-CN" dirty="0"/>
              <a:t>CTC </a:t>
            </a:r>
            <a:r>
              <a:rPr lang="zh-CN" altLang="en-US" dirty="0"/>
              <a:t>的翻译层得到最终结果。</a:t>
            </a:r>
            <a:endParaRPr lang="en-US" altLang="zh-CN" dirty="0"/>
          </a:p>
          <a:p>
            <a:pPr lvl="1">
              <a:lnSpc>
                <a:spcPct val="100000"/>
              </a:lnSpc>
            </a:pPr>
            <a:r>
              <a:rPr lang="en-US" altLang="zh-CN" dirty="0"/>
              <a:t>CNN </a:t>
            </a:r>
            <a:r>
              <a:rPr lang="zh-CN" altLang="en-US" dirty="0"/>
              <a:t>是直接在 </a:t>
            </a:r>
            <a:r>
              <a:rPr lang="en-US" altLang="zh-CN" dirty="0"/>
              <a:t>VGG </a:t>
            </a:r>
            <a:r>
              <a:rPr lang="zh-CN" altLang="en-US" dirty="0"/>
              <a:t>基础上修改的。</a:t>
            </a:r>
            <a:endParaRPr lang="en-US" altLang="zh-CN" dirty="0"/>
          </a:p>
          <a:p>
            <a:pPr lvl="1">
              <a:lnSpc>
                <a:spcPct val="100000"/>
              </a:lnSpc>
            </a:pPr>
            <a:r>
              <a:rPr lang="zh-CN" altLang="en-US" dirty="0"/>
              <a:t>用双向 </a:t>
            </a:r>
            <a:r>
              <a:rPr lang="en-US" altLang="zh-CN" dirty="0"/>
              <a:t>RNN</a:t>
            </a:r>
            <a:r>
              <a:rPr lang="zh-CN" altLang="en-US" dirty="0"/>
              <a:t>，用 </a:t>
            </a:r>
            <a:r>
              <a:rPr lang="en-US" altLang="zh-CN" dirty="0"/>
              <a:t>LSTM </a:t>
            </a:r>
            <a:r>
              <a:rPr lang="zh-CN" altLang="en-US" dirty="0"/>
              <a:t>作为识别结构。</a:t>
            </a:r>
            <a:endParaRPr lang="en-US" altLang="zh-CN" dirty="0"/>
          </a:p>
          <a:p>
            <a:pPr lvl="1">
              <a:lnSpc>
                <a:spcPct val="100000"/>
              </a:lnSpc>
            </a:pPr>
            <a:r>
              <a:rPr lang="en-US" altLang="zh-CN" dirty="0"/>
              <a:t>CTC</a:t>
            </a:r>
            <a:r>
              <a:rPr lang="zh-CN" altLang="en-US" dirty="0"/>
              <a:t>来自语音识别的算法。</a:t>
            </a: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18</a:t>
            </a:fld>
            <a:endParaRPr lang="zh-CN" altLang="en-US"/>
          </a:p>
        </p:txBody>
      </p:sp>
      <p:sp>
        <p:nvSpPr>
          <p:cNvPr id="10" name="矩形 9">
            <a:extLst>
              <a:ext uri="{FF2B5EF4-FFF2-40B4-BE49-F238E27FC236}">
                <a16:creationId xmlns:a16="http://schemas.microsoft.com/office/drawing/2014/main" id="{1A50CE0B-A036-4E95-BCD8-748DBF0DE811}"/>
              </a:ext>
            </a:extLst>
          </p:cNvPr>
          <p:cNvSpPr/>
          <p:nvPr/>
        </p:nvSpPr>
        <p:spPr>
          <a:xfrm>
            <a:off x="338137" y="5937983"/>
            <a:ext cx="8467725" cy="646331"/>
          </a:xfrm>
          <a:prstGeom prst="rect">
            <a:avLst/>
          </a:prstGeom>
        </p:spPr>
        <p:txBody>
          <a:bodyPr wrap="square">
            <a:spAutoFit/>
          </a:bodyPr>
          <a:lstStyle/>
          <a:p>
            <a:r>
              <a:rPr lang="en-US" altLang="zh-CN" dirty="0" err="1"/>
              <a:t>Baoguang</a:t>
            </a:r>
            <a:r>
              <a:rPr lang="en-US" altLang="zh-CN" dirty="0"/>
              <a:t> Shi, </a:t>
            </a:r>
            <a:r>
              <a:rPr lang="en-US" altLang="zh-CN" dirty="0" err="1"/>
              <a:t>etc</a:t>
            </a:r>
            <a:r>
              <a:rPr lang="en-US" altLang="zh-CN" dirty="0"/>
              <a:t>, An End-to-End Trainable Neural Network for Image-based Sequence Recognition and Its Application to Scene Text Recognition.</a:t>
            </a:r>
            <a:endParaRPr lang="zh-CN" altLang="en-US" dirty="0"/>
          </a:p>
        </p:txBody>
      </p:sp>
      <p:pic>
        <p:nvPicPr>
          <p:cNvPr id="11" name="图片 10">
            <a:extLst>
              <a:ext uri="{FF2B5EF4-FFF2-40B4-BE49-F238E27FC236}">
                <a16:creationId xmlns:a16="http://schemas.microsoft.com/office/drawing/2014/main" id="{D04C406B-3226-44A3-8D10-F9EC9C74569F}"/>
              </a:ext>
            </a:extLst>
          </p:cNvPr>
          <p:cNvPicPr>
            <a:picLocks noChangeAspect="1"/>
          </p:cNvPicPr>
          <p:nvPr/>
        </p:nvPicPr>
        <p:blipFill>
          <a:blip r:embed="rId3"/>
          <a:stretch>
            <a:fillRect/>
          </a:stretch>
        </p:blipFill>
        <p:spPr>
          <a:xfrm>
            <a:off x="1041242" y="4467537"/>
            <a:ext cx="3736058" cy="1344778"/>
          </a:xfrm>
          <a:prstGeom prst="rect">
            <a:avLst/>
          </a:prstGeom>
        </p:spPr>
      </p:pic>
    </p:spTree>
    <p:extLst>
      <p:ext uri="{BB962C8B-B14F-4D97-AF65-F5344CB8AC3E}">
        <p14:creationId xmlns:p14="http://schemas.microsoft.com/office/powerpoint/2010/main" val="47182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18CF296-B824-4582-9AB3-76FA0211D861}"/>
              </a:ext>
            </a:extLst>
          </p:cNvPr>
          <p:cNvPicPr>
            <a:picLocks noChangeAspect="1"/>
          </p:cNvPicPr>
          <p:nvPr/>
        </p:nvPicPr>
        <p:blipFill>
          <a:blip r:embed="rId2"/>
          <a:stretch>
            <a:fillRect/>
          </a:stretch>
        </p:blipFill>
        <p:spPr>
          <a:xfrm>
            <a:off x="1383776" y="4241133"/>
            <a:ext cx="6063399" cy="1894813"/>
          </a:xfrm>
          <a:prstGeom prst="rect">
            <a:avLst/>
          </a:prstGeom>
        </p:spPr>
      </p:pic>
      <p:sp>
        <p:nvSpPr>
          <p:cNvPr id="2" name="标题 1"/>
          <p:cNvSpPr>
            <a:spLocks noGrp="1"/>
          </p:cNvSpPr>
          <p:nvPr>
            <p:ph type="title"/>
          </p:nvPr>
        </p:nvSpPr>
        <p:spPr/>
        <p:txBody>
          <a:bodyPr/>
          <a:lstStyle/>
          <a:p>
            <a:r>
              <a:rPr lang="en-US" altLang="zh-CN" dirty="0"/>
              <a:t>Scene Text Recognition – Attention</a:t>
            </a:r>
          </a:p>
        </p:txBody>
      </p:sp>
      <p:sp>
        <p:nvSpPr>
          <p:cNvPr id="3" name="内容占位符 2"/>
          <p:cNvSpPr>
            <a:spLocks noGrp="1"/>
          </p:cNvSpPr>
          <p:nvPr>
            <p:ph idx="1"/>
          </p:nvPr>
        </p:nvSpPr>
        <p:spPr>
          <a:xfrm>
            <a:off x="168494" y="1008517"/>
            <a:ext cx="8651655" cy="3491540"/>
          </a:xfrm>
        </p:spPr>
        <p:txBody>
          <a:bodyPr/>
          <a:lstStyle/>
          <a:p>
            <a:r>
              <a:rPr lang="en-US" altLang="zh-CN" b="1" dirty="0"/>
              <a:t>M</a:t>
            </a:r>
            <a:r>
              <a:rPr lang="en-US" altLang="zh-CN" dirty="0"/>
              <a:t>ulti-</a:t>
            </a:r>
            <a:r>
              <a:rPr lang="en-US" altLang="zh-CN" b="1" dirty="0"/>
              <a:t>O</a:t>
            </a:r>
            <a:r>
              <a:rPr lang="en-US" altLang="zh-CN" dirty="0"/>
              <a:t>bject </a:t>
            </a:r>
            <a:r>
              <a:rPr lang="en-US" altLang="zh-CN" b="1" dirty="0"/>
              <a:t>R</a:t>
            </a:r>
            <a:r>
              <a:rPr lang="en-US" altLang="zh-CN" dirty="0"/>
              <a:t>ectified </a:t>
            </a:r>
            <a:r>
              <a:rPr lang="en-US" altLang="zh-CN" b="1" dirty="0"/>
              <a:t>A</a:t>
            </a:r>
            <a:r>
              <a:rPr lang="en-US" altLang="zh-CN" dirty="0"/>
              <a:t>ttention </a:t>
            </a:r>
            <a:r>
              <a:rPr lang="en-US" altLang="zh-CN" b="1" dirty="0"/>
              <a:t>N</a:t>
            </a:r>
            <a:r>
              <a:rPr lang="en-US" altLang="zh-CN" dirty="0"/>
              <a:t>etwork </a:t>
            </a:r>
            <a:r>
              <a:rPr lang="en-US" altLang="zh-CN" b="1" dirty="0"/>
              <a:t>- </a:t>
            </a:r>
            <a:r>
              <a:rPr lang="en-US" altLang="zh-CN" dirty="0"/>
              <a:t>PR2019</a:t>
            </a:r>
          </a:p>
          <a:p>
            <a:pPr lvl="1">
              <a:lnSpc>
                <a:spcPct val="100000"/>
              </a:lnSpc>
            </a:pPr>
            <a:r>
              <a:rPr lang="zh-CN" altLang="en-US" dirty="0"/>
              <a:t>可端到端训练，由矫正子网络</a:t>
            </a:r>
            <a:r>
              <a:rPr lang="en-US" altLang="zh-CN" dirty="0"/>
              <a:t>MORN</a:t>
            </a:r>
            <a:r>
              <a:rPr lang="zh-CN" altLang="en-US" dirty="0"/>
              <a:t>和识别子网络</a:t>
            </a:r>
            <a:r>
              <a:rPr lang="en-US" altLang="zh-CN" dirty="0"/>
              <a:t>ASRN</a:t>
            </a:r>
            <a:r>
              <a:rPr lang="zh-CN" altLang="en-US" dirty="0"/>
              <a:t>组成。</a:t>
            </a:r>
            <a:endParaRPr lang="en-US" altLang="zh-CN" dirty="0"/>
          </a:p>
          <a:p>
            <a:pPr lvl="1">
              <a:lnSpc>
                <a:spcPct val="100000"/>
              </a:lnSpc>
            </a:pPr>
            <a:r>
              <a:rPr lang="zh-CN" altLang="en-US" dirty="0"/>
              <a:t>基于分解的思想，提出了一种像素级预测的纠正模型：</a:t>
            </a:r>
            <a:endParaRPr lang="en-US" altLang="zh-CN" dirty="0"/>
          </a:p>
          <a:p>
            <a:pPr lvl="2">
              <a:lnSpc>
                <a:spcPct val="100000"/>
              </a:lnSpc>
            </a:pPr>
            <a:r>
              <a:rPr lang="zh-CN" altLang="en-US" dirty="0"/>
              <a:t>将文本图像分解为多块小图像。</a:t>
            </a:r>
            <a:endParaRPr lang="en-US" altLang="zh-CN" dirty="0"/>
          </a:p>
          <a:p>
            <a:pPr lvl="2">
              <a:lnSpc>
                <a:spcPct val="100000"/>
              </a:lnSpc>
            </a:pPr>
            <a:r>
              <a:rPr lang="zh-CN" altLang="en-US" dirty="0"/>
              <a:t>对每块小图像回归偏移量，并对偏移量进行平滑操作。</a:t>
            </a:r>
            <a:endParaRPr lang="en-US" altLang="zh-CN" dirty="0"/>
          </a:p>
          <a:p>
            <a:pPr lvl="2">
              <a:lnSpc>
                <a:spcPct val="100000"/>
              </a:lnSpc>
            </a:pPr>
            <a:r>
              <a:rPr lang="zh-CN" altLang="en-US" dirty="0"/>
              <a:t>在原图像上进行采样，得到新的形状更加规则的水平文本。</a:t>
            </a:r>
            <a:endParaRPr lang="en-US" altLang="zh-CN" dirty="0"/>
          </a:p>
          <a:p>
            <a:pPr lvl="1">
              <a:lnSpc>
                <a:spcPct val="100000"/>
              </a:lnSpc>
            </a:pPr>
            <a:r>
              <a:rPr lang="en-US" altLang="zh-CN" dirty="0"/>
              <a:t>MORAN v2</a:t>
            </a:r>
          </a:p>
          <a:p>
            <a:pPr lvl="2">
              <a:lnSpc>
                <a:spcPct val="100000"/>
              </a:lnSpc>
            </a:pPr>
            <a:r>
              <a:rPr lang="zh-CN" altLang="en-US" dirty="0"/>
              <a:t>骨干网络用 </a:t>
            </a:r>
            <a:r>
              <a:rPr lang="en-US" altLang="zh-CN" dirty="0"/>
              <a:t>Resnet </a:t>
            </a:r>
            <a:r>
              <a:rPr lang="zh-CN" altLang="en-US" dirty="0"/>
              <a:t>替换 </a:t>
            </a:r>
            <a:r>
              <a:rPr lang="en-US" altLang="zh-CN" dirty="0"/>
              <a:t>VGG</a:t>
            </a:r>
            <a:r>
              <a:rPr lang="zh-CN" altLang="en-US" dirty="0"/>
              <a:t>，借用了白翔在</a:t>
            </a:r>
            <a:r>
              <a:rPr lang="en-US" altLang="zh-CN" dirty="0"/>
              <a:t>PAMI2018</a:t>
            </a:r>
            <a:r>
              <a:rPr lang="zh-CN" altLang="en-US" dirty="0"/>
              <a:t>的双向编码思想。</a:t>
            </a:r>
            <a:endParaRPr lang="en-US" altLang="zh-CN" dirty="0"/>
          </a:p>
          <a:p>
            <a:pPr lvl="2">
              <a:lnSpc>
                <a:spcPct val="100000"/>
              </a:lnSpc>
            </a:pPr>
            <a:r>
              <a:rPr lang="zh-CN" altLang="en-US" dirty="0"/>
              <a:t>增强了</a:t>
            </a:r>
            <a:r>
              <a:rPr lang="en-US" altLang="zh-CN" dirty="0"/>
              <a:t>MORN</a:t>
            </a:r>
            <a:r>
              <a:rPr lang="zh-CN" altLang="en-US" dirty="0"/>
              <a:t>网络的稳定性。</a:t>
            </a: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19</a:t>
            </a:fld>
            <a:endParaRPr lang="zh-CN" altLang="en-US"/>
          </a:p>
        </p:txBody>
      </p:sp>
      <p:sp>
        <p:nvSpPr>
          <p:cNvPr id="10" name="矩形 9">
            <a:extLst>
              <a:ext uri="{FF2B5EF4-FFF2-40B4-BE49-F238E27FC236}">
                <a16:creationId xmlns:a16="http://schemas.microsoft.com/office/drawing/2014/main" id="{1A50CE0B-A036-4E95-BCD8-748DBF0DE811}"/>
              </a:ext>
            </a:extLst>
          </p:cNvPr>
          <p:cNvSpPr/>
          <p:nvPr/>
        </p:nvSpPr>
        <p:spPr>
          <a:xfrm>
            <a:off x="530444" y="6135946"/>
            <a:ext cx="8467725" cy="369332"/>
          </a:xfrm>
          <a:prstGeom prst="rect">
            <a:avLst/>
          </a:prstGeom>
        </p:spPr>
        <p:txBody>
          <a:bodyPr wrap="square">
            <a:spAutoFit/>
          </a:bodyPr>
          <a:lstStyle/>
          <a:p>
            <a:r>
              <a:rPr lang="en-US" altLang="zh-CN" dirty="0"/>
              <a:t>MORAN: A Multi-Object Rectified Attention Network for Scene Text Recognition</a:t>
            </a:r>
            <a:endParaRPr lang="zh-CN" altLang="en-US" dirty="0"/>
          </a:p>
        </p:txBody>
      </p:sp>
    </p:spTree>
    <p:extLst>
      <p:ext uri="{BB962C8B-B14F-4D97-AF65-F5344CB8AC3E}">
        <p14:creationId xmlns:p14="http://schemas.microsoft.com/office/powerpoint/2010/main" val="368606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Background</a:t>
            </a:r>
          </a:p>
        </p:txBody>
      </p:sp>
      <p:sp>
        <p:nvSpPr>
          <p:cNvPr id="3" name="内容占位符 2"/>
          <p:cNvSpPr>
            <a:spLocks noGrp="1"/>
          </p:cNvSpPr>
          <p:nvPr>
            <p:ph idx="1"/>
          </p:nvPr>
        </p:nvSpPr>
        <p:spPr>
          <a:xfrm>
            <a:off x="168494" y="1008517"/>
            <a:ext cx="8829675" cy="654050"/>
          </a:xfrm>
        </p:spPr>
        <p:txBody>
          <a:bodyPr/>
          <a:lstStyle/>
          <a:p>
            <a:r>
              <a:rPr lang="zh-CN" altLang="en-US" dirty="0"/>
              <a:t>文字无处不在，蕴藏在各类结构和图片之中。</a:t>
            </a: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2</a:t>
            </a:fld>
            <a:endParaRPr lang="zh-CN" altLang="en-US"/>
          </a:p>
        </p:txBody>
      </p:sp>
      <p:pic>
        <p:nvPicPr>
          <p:cNvPr id="5" name="图片 4">
            <a:extLst>
              <a:ext uri="{FF2B5EF4-FFF2-40B4-BE49-F238E27FC236}">
                <a16:creationId xmlns:a16="http://schemas.microsoft.com/office/drawing/2014/main" id="{E4CEDEB3-8F42-410B-9E2C-D78B500B9E64}"/>
              </a:ext>
            </a:extLst>
          </p:cNvPr>
          <p:cNvPicPr>
            <a:picLocks noChangeAspect="1"/>
          </p:cNvPicPr>
          <p:nvPr/>
        </p:nvPicPr>
        <p:blipFill>
          <a:blip r:embed="rId2"/>
          <a:stretch>
            <a:fillRect/>
          </a:stretch>
        </p:blipFill>
        <p:spPr>
          <a:xfrm>
            <a:off x="938025" y="1662567"/>
            <a:ext cx="7290612" cy="4712307"/>
          </a:xfrm>
          <a:prstGeom prst="rect">
            <a:avLst/>
          </a:prstGeom>
        </p:spPr>
      </p:pic>
    </p:spTree>
    <p:extLst>
      <p:ext uri="{BB962C8B-B14F-4D97-AF65-F5344CB8AC3E}">
        <p14:creationId xmlns:p14="http://schemas.microsoft.com/office/powerpoint/2010/main" val="57208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494" y="1008517"/>
            <a:ext cx="8975506" cy="2678901"/>
          </a:xfrm>
        </p:spPr>
        <p:txBody>
          <a:bodyPr/>
          <a:lstStyle/>
          <a:p>
            <a:r>
              <a:rPr lang="zh-CN" altLang="en-US" dirty="0"/>
              <a:t>数据集</a:t>
            </a:r>
            <a:endParaRPr lang="en-US" altLang="zh-CN" dirty="0"/>
          </a:p>
          <a:p>
            <a:pPr lvl="1">
              <a:lnSpc>
                <a:spcPct val="100000"/>
              </a:lnSpc>
            </a:pPr>
            <a:r>
              <a:rPr lang="en-US" altLang="zh-CN" b="1" dirty="0"/>
              <a:t>IM2Latex-100K </a:t>
            </a:r>
            <a:r>
              <a:rPr lang="en-US" altLang="zh-CN" dirty="0"/>
              <a:t>(Y. Deng et al., ICML 2017) </a:t>
            </a:r>
            <a:r>
              <a:rPr lang="zh-CN" altLang="en-US" dirty="0"/>
              <a:t>打印版本。</a:t>
            </a:r>
            <a:endParaRPr lang="en-US" altLang="zh-CN" dirty="0"/>
          </a:p>
          <a:p>
            <a:pPr lvl="1">
              <a:lnSpc>
                <a:spcPct val="100000"/>
              </a:lnSpc>
            </a:pPr>
            <a:r>
              <a:rPr lang="en-US" altLang="zh-CN" b="1" dirty="0"/>
              <a:t>C</a:t>
            </a:r>
            <a:r>
              <a:rPr lang="en-US" altLang="zh-CN" dirty="0"/>
              <a:t>ompetition on </a:t>
            </a:r>
            <a:r>
              <a:rPr lang="en-US" altLang="zh-CN" b="1" dirty="0"/>
              <a:t>R</a:t>
            </a:r>
            <a:r>
              <a:rPr lang="en-US" altLang="zh-CN" dirty="0"/>
              <a:t>ecognition of </a:t>
            </a:r>
            <a:r>
              <a:rPr lang="en-US" altLang="zh-CN" b="1" dirty="0"/>
              <a:t>O</a:t>
            </a:r>
            <a:r>
              <a:rPr lang="en-US" altLang="zh-CN" dirty="0"/>
              <a:t>nline </a:t>
            </a:r>
            <a:r>
              <a:rPr lang="en-US" altLang="zh-CN" b="1" dirty="0"/>
              <a:t>H</a:t>
            </a:r>
            <a:r>
              <a:rPr lang="en-US" altLang="zh-CN" dirty="0"/>
              <a:t>andwritten </a:t>
            </a:r>
            <a:r>
              <a:rPr lang="en-US" altLang="zh-CN" b="1" dirty="0"/>
              <a:t>M</a:t>
            </a:r>
            <a:r>
              <a:rPr lang="en-US" altLang="zh-CN" dirty="0"/>
              <a:t>athematical </a:t>
            </a:r>
            <a:r>
              <a:rPr lang="en-US" altLang="zh-CN" b="1" dirty="0"/>
              <a:t>E</a:t>
            </a:r>
            <a:r>
              <a:rPr lang="en-US" altLang="zh-CN" dirty="0"/>
              <a:t>xpression</a:t>
            </a:r>
          </a:p>
          <a:p>
            <a:pPr lvl="2">
              <a:lnSpc>
                <a:spcPct val="100000"/>
              </a:lnSpc>
            </a:pPr>
            <a:r>
              <a:rPr lang="en-US" altLang="zh-CN" dirty="0"/>
              <a:t>CROHME 2014: </a:t>
            </a:r>
            <a:r>
              <a:rPr lang="zh-CN" altLang="en-US" dirty="0"/>
              <a:t>训练集大小 </a:t>
            </a:r>
            <a:r>
              <a:rPr lang="en-US" altLang="zh-CN" dirty="0"/>
              <a:t>8836,  </a:t>
            </a:r>
            <a:r>
              <a:rPr lang="zh-CN" altLang="en-US" dirty="0"/>
              <a:t>测试集大小 </a:t>
            </a:r>
            <a:r>
              <a:rPr lang="en-US" altLang="zh-CN" dirty="0"/>
              <a:t>986 </a:t>
            </a:r>
            <a:r>
              <a:rPr lang="zh-CN" altLang="en-US" dirty="0"/>
              <a:t>。</a:t>
            </a:r>
            <a:endParaRPr lang="en-US" altLang="zh-CN" dirty="0"/>
          </a:p>
          <a:p>
            <a:pPr lvl="2">
              <a:lnSpc>
                <a:spcPct val="100000"/>
              </a:lnSpc>
            </a:pPr>
            <a:r>
              <a:rPr lang="en-US" altLang="zh-CN" dirty="0"/>
              <a:t>CHROME 2016: </a:t>
            </a:r>
            <a:r>
              <a:rPr lang="zh-CN" altLang="en-US" dirty="0"/>
              <a:t>训练集同 </a:t>
            </a:r>
            <a:r>
              <a:rPr lang="en-US" altLang="zh-CN" dirty="0"/>
              <a:t>CROHME2014</a:t>
            </a:r>
            <a:r>
              <a:rPr lang="zh-CN" altLang="en-US" dirty="0"/>
              <a:t>，测试集大小 </a:t>
            </a:r>
            <a:r>
              <a:rPr lang="en-US" altLang="zh-CN" dirty="0"/>
              <a:t>1147</a:t>
            </a:r>
            <a:r>
              <a:rPr lang="zh-CN" altLang="en-US" dirty="0"/>
              <a:t>。</a:t>
            </a:r>
            <a:endParaRPr lang="en-US" altLang="zh-CN" dirty="0"/>
          </a:p>
          <a:p>
            <a:pPr>
              <a:lnSpc>
                <a:spcPct val="100000"/>
              </a:lnSpc>
            </a:pPr>
            <a:r>
              <a:rPr lang="zh-CN" altLang="en-US" dirty="0"/>
              <a:t>工业产品：</a:t>
            </a:r>
            <a:r>
              <a:rPr lang="en-US" altLang="zh-CN" dirty="0" err="1"/>
              <a:t>Mathpix</a:t>
            </a:r>
            <a:r>
              <a:rPr lang="en-US" altLang="zh-CN" dirty="0"/>
              <a:t> Snipping Tool</a:t>
            </a:r>
          </a:p>
          <a:p>
            <a:pPr>
              <a:lnSpc>
                <a:spcPct val="100000"/>
              </a:lnSpc>
            </a:pP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20</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Mathematics Recognition</a:t>
            </a:r>
          </a:p>
        </p:txBody>
      </p:sp>
      <p:pic>
        <p:nvPicPr>
          <p:cNvPr id="2" name="图片 1">
            <a:extLst>
              <a:ext uri="{FF2B5EF4-FFF2-40B4-BE49-F238E27FC236}">
                <a16:creationId xmlns:a16="http://schemas.microsoft.com/office/drawing/2014/main" id="{ECE57B63-FB95-40CF-B4E3-0D853DF8290B}"/>
              </a:ext>
            </a:extLst>
          </p:cNvPr>
          <p:cNvPicPr>
            <a:picLocks noChangeAspect="1"/>
          </p:cNvPicPr>
          <p:nvPr/>
        </p:nvPicPr>
        <p:blipFill>
          <a:blip r:embed="rId2"/>
          <a:stretch>
            <a:fillRect/>
          </a:stretch>
        </p:blipFill>
        <p:spPr>
          <a:xfrm>
            <a:off x="145604" y="3687418"/>
            <a:ext cx="5424144" cy="2210789"/>
          </a:xfrm>
          <a:prstGeom prst="rect">
            <a:avLst/>
          </a:prstGeom>
        </p:spPr>
      </p:pic>
      <p:pic>
        <p:nvPicPr>
          <p:cNvPr id="5" name="图片 4">
            <a:extLst>
              <a:ext uri="{FF2B5EF4-FFF2-40B4-BE49-F238E27FC236}">
                <a16:creationId xmlns:a16="http://schemas.microsoft.com/office/drawing/2014/main" id="{0A54B4C7-7AE9-4230-82ED-E18FEC907106}"/>
              </a:ext>
            </a:extLst>
          </p:cNvPr>
          <p:cNvPicPr>
            <a:picLocks noChangeAspect="1"/>
          </p:cNvPicPr>
          <p:nvPr/>
        </p:nvPicPr>
        <p:blipFill>
          <a:blip r:embed="rId3"/>
          <a:stretch>
            <a:fillRect/>
          </a:stretch>
        </p:blipFill>
        <p:spPr>
          <a:xfrm>
            <a:off x="5873234" y="4043751"/>
            <a:ext cx="2967279" cy="1726681"/>
          </a:xfrm>
          <a:prstGeom prst="rect">
            <a:avLst/>
          </a:prstGeom>
        </p:spPr>
      </p:pic>
      <p:sp>
        <p:nvSpPr>
          <p:cNvPr id="9" name="矩形 8">
            <a:extLst>
              <a:ext uri="{FF2B5EF4-FFF2-40B4-BE49-F238E27FC236}">
                <a16:creationId xmlns:a16="http://schemas.microsoft.com/office/drawing/2014/main" id="{1BE8DD8F-651B-4E36-B2F1-E8D29681A00A}"/>
              </a:ext>
            </a:extLst>
          </p:cNvPr>
          <p:cNvSpPr/>
          <p:nvPr/>
        </p:nvSpPr>
        <p:spPr>
          <a:xfrm>
            <a:off x="557438" y="6040355"/>
            <a:ext cx="5598265" cy="369332"/>
          </a:xfrm>
          <a:prstGeom prst="rect">
            <a:avLst/>
          </a:prstGeom>
        </p:spPr>
        <p:txBody>
          <a:bodyPr wrap="square">
            <a:spAutoFit/>
          </a:bodyPr>
          <a:lstStyle/>
          <a:p>
            <a:r>
              <a:rPr lang="en-US" altLang="zh-CN" dirty="0"/>
              <a:t>WAP: J. Zhang, et al., 2017     </a:t>
            </a:r>
            <a:r>
              <a:rPr lang="da-DK" altLang="zh-CN" dirty="0"/>
              <a:t>TAP: J. Zhang, et al., 2019</a:t>
            </a:r>
            <a:endParaRPr lang="zh-CN" altLang="en-US" dirty="0"/>
          </a:p>
        </p:txBody>
      </p:sp>
    </p:spTree>
    <p:extLst>
      <p:ext uri="{BB962C8B-B14F-4D97-AF65-F5344CB8AC3E}">
        <p14:creationId xmlns:p14="http://schemas.microsoft.com/office/powerpoint/2010/main" val="67399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AAEF0F-0BBD-4BC2-B079-FA6741C313A3}" type="slidenum">
              <a:rPr lang="zh-CN" altLang="en-US" smtClean="0"/>
              <a:pPr/>
              <a:t>21</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Gap Between Research-End and Industry-End</a:t>
            </a:r>
          </a:p>
        </p:txBody>
      </p:sp>
      <p:sp>
        <p:nvSpPr>
          <p:cNvPr id="2" name="内容占位符 1">
            <a:extLst>
              <a:ext uri="{FF2B5EF4-FFF2-40B4-BE49-F238E27FC236}">
                <a16:creationId xmlns:a16="http://schemas.microsoft.com/office/drawing/2014/main" id="{FA9A64F7-77E4-41EA-BDAC-23A7C80BDDB6}"/>
              </a:ext>
            </a:extLst>
          </p:cNvPr>
          <p:cNvSpPr>
            <a:spLocks noGrp="1"/>
          </p:cNvSpPr>
          <p:nvPr>
            <p:ph idx="1"/>
          </p:nvPr>
        </p:nvSpPr>
        <p:spPr>
          <a:xfrm>
            <a:off x="1043714" y="5910873"/>
            <a:ext cx="3272290" cy="531773"/>
          </a:xfrm>
        </p:spPr>
        <p:txBody>
          <a:bodyPr/>
          <a:lstStyle/>
          <a:p>
            <a:r>
              <a:rPr lang="zh-CN" altLang="en-US" dirty="0"/>
              <a:t>学术界（规则）</a:t>
            </a:r>
          </a:p>
        </p:txBody>
      </p:sp>
      <p:pic>
        <p:nvPicPr>
          <p:cNvPr id="5" name="图片 4">
            <a:extLst>
              <a:ext uri="{FF2B5EF4-FFF2-40B4-BE49-F238E27FC236}">
                <a16:creationId xmlns:a16="http://schemas.microsoft.com/office/drawing/2014/main" id="{1D23079C-D03D-4713-8EBF-4208FBB65950}"/>
              </a:ext>
            </a:extLst>
          </p:cNvPr>
          <p:cNvPicPr>
            <a:picLocks noChangeAspect="1"/>
          </p:cNvPicPr>
          <p:nvPr/>
        </p:nvPicPr>
        <p:blipFill>
          <a:blip r:embed="rId2"/>
          <a:stretch>
            <a:fillRect/>
          </a:stretch>
        </p:blipFill>
        <p:spPr>
          <a:xfrm>
            <a:off x="597620" y="1242680"/>
            <a:ext cx="3465333" cy="2335634"/>
          </a:xfrm>
          <a:prstGeom prst="rect">
            <a:avLst/>
          </a:prstGeom>
        </p:spPr>
      </p:pic>
      <p:pic>
        <p:nvPicPr>
          <p:cNvPr id="8" name="图片 7">
            <a:extLst>
              <a:ext uri="{FF2B5EF4-FFF2-40B4-BE49-F238E27FC236}">
                <a16:creationId xmlns:a16="http://schemas.microsoft.com/office/drawing/2014/main" id="{DE0B3BA1-7256-46B7-8B14-2F3598B8046C}"/>
              </a:ext>
            </a:extLst>
          </p:cNvPr>
          <p:cNvPicPr>
            <a:picLocks noChangeAspect="1"/>
          </p:cNvPicPr>
          <p:nvPr/>
        </p:nvPicPr>
        <p:blipFill>
          <a:blip r:embed="rId3"/>
          <a:stretch>
            <a:fillRect/>
          </a:stretch>
        </p:blipFill>
        <p:spPr>
          <a:xfrm>
            <a:off x="522206" y="3685382"/>
            <a:ext cx="3640602" cy="2118423"/>
          </a:xfrm>
          <a:prstGeom prst="rect">
            <a:avLst/>
          </a:prstGeom>
        </p:spPr>
      </p:pic>
      <p:pic>
        <p:nvPicPr>
          <p:cNvPr id="9" name="图片 8">
            <a:extLst>
              <a:ext uri="{FF2B5EF4-FFF2-40B4-BE49-F238E27FC236}">
                <a16:creationId xmlns:a16="http://schemas.microsoft.com/office/drawing/2014/main" id="{AC66AFE8-5CA6-44C9-810A-92F95D0DA2C0}"/>
              </a:ext>
            </a:extLst>
          </p:cNvPr>
          <p:cNvPicPr>
            <a:picLocks noChangeAspect="1"/>
          </p:cNvPicPr>
          <p:nvPr/>
        </p:nvPicPr>
        <p:blipFill>
          <a:blip r:embed="rId4"/>
          <a:stretch>
            <a:fillRect/>
          </a:stretch>
        </p:blipFill>
        <p:spPr>
          <a:xfrm>
            <a:off x="4316004" y="1242680"/>
            <a:ext cx="4354114" cy="2263277"/>
          </a:xfrm>
          <a:prstGeom prst="rect">
            <a:avLst/>
          </a:prstGeom>
        </p:spPr>
      </p:pic>
      <p:pic>
        <p:nvPicPr>
          <p:cNvPr id="10" name="图片 9">
            <a:extLst>
              <a:ext uri="{FF2B5EF4-FFF2-40B4-BE49-F238E27FC236}">
                <a16:creationId xmlns:a16="http://schemas.microsoft.com/office/drawing/2014/main" id="{6BB13816-DA0E-4D85-B280-5455AF265135}"/>
              </a:ext>
            </a:extLst>
          </p:cNvPr>
          <p:cNvPicPr>
            <a:picLocks noChangeAspect="1"/>
          </p:cNvPicPr>
          <p:nvPr/>
        </p:nvPicPr>
        <p:blipFill>
          <a:blip r:embed="rId5"/>
          <a:stretch>
            <a:fillRect/>
          </a:stretch>
        </p:blipFill>
        <p:spPr>
          <a:xfrm>
            <a:off x="4316004" y="3579005"/>
            <a:ext cx="4377366" cy="2224800"/>
          </a:xfrm>
          <a:prstGeom prst="rect">
            <a:avLst/>
          </a:prstGeom>
        </p:spPr>
      </p:pic>
      <p:sp>
        <p:nvSpPr>
          <p:cNvPr id="12" name="内容占位符 1">
            <a:extLst>
              <a:ext uri="{FF2B5EF4-FFF2-40B4-BE49-F238E27FC236}">
                <a16:creationId xmlns:a16="http://schemas.microsoft.com/office/drawing/2014/main" id="{25A13271-C792-4D61-B703-C880D5D406D2}"/>
              </a:ext>
            </a:extLst>
          </p:cNvPr>
          <p:cNvSpPr txBox="1">
            <a:spLocks/>
          </p:cNvSpPr>
          <p:nvPr/>
        </p:nvSpPr>
        <p:spPr bwMode="auto">
          <a:xfrm>
            <a:off x="5228424" y="5910873"/>
            <a:ext cx="3272290" cy="53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工业界（复杂）</a:t>
            </a:r>
          </a:p>
        </p:txBody>
      </p:sp>
    </p:spTree>
    <p:extLst>
      <p:ext uri="{BB962C8B-B14F-4D97-AF65-F5344CB8AC3E}">
        <p14:creationId xmlns:p14="http://schemas.microsoft.com/office/powerpoint/2010/main" val="403390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494" y="1008517"/>
            <a:ext cx="5902368" cy="5411137"/>
          </a:xfrm>
        </p:spPr>
        <p:txBody>
          <a:bodyPr/>
          <a:lstStyle/>
          <a:p>
            <a:r>
              <a:rPr lang="zh-CN" altLang="en-US" dirty="0"/>
              <a:t>版面分析</a:t>
            </a:r>
            <a:endParaRPr lang="en-US" altLang="zh-CN" dirty="0"/>
          </a:p>
          <a:p>
            <a:pPr lvl="1">
              <a:lnSpc>
                <a:spcPct val="100000"/>
              </a:lnSpc>
            </a:pPr>
            <a:r>
              <a:rPr lang="zh-CN" altLang="en-US" dirty="0"/>
              <a:t>版式变化多，尚无普适性的表示和学习框架。</a:t>
            </a:r>
            <a:endParaRPr lang="en-US" altLang="zh-CN" dirty="0"/>
          </a:p>
          <a:p>
            <a:pPr lvl="1">
              <a:lnSpc>
                <a:spcPct val="100000"/>
              </a:lnSpc>
            </a:pPr>
            <a:r>
              <a:rPr lang="zh-CN" altLang="en-US" dirty="0"/>
              <a:t>表格分析：无框线表格分析是难点。</a:t>
            </a:r>
            <a:endParaRPr lang="en-US" altLang="zh-CN" dirty="0"/>
          </a:p>
          <a:p>
            <a:pPr>
              <a:lnSpc>
                <a:spcPct val="100000"/>
              </a:lnSpc>
            </a:pPr>
            <a:r>
              <a:rPr lang="zh-CN" altLang="en-US" dirty="0"/>
              <a:t>文本检测和识别</a:t>
            </a:r>
            <a:endParaRPr lang="en-US" altLang="zh-CN" dirty="0"/>
          </a:p>
          <a:p>
            <a:pPr lvl="1">
              <a:lnSpc>
                <a:spcPct val="100000"/>
              </a:lnSpc>
            </a:pPr>
            <a:r>
              <a:rPr lang="zh-CN" altLang="en-US" dirty="0"/>
              <a:t>数据集很杂，缺少公平有效的比较方式。</a:t>
            </a:r>
            <a:endParaRPr lang="en-US" altLang="zh-CN" dirty="0"/>
          </a:p>
          <a:p>
            <a:pPr lvl="1">
              <a:lnSpc>
                <a:spcPct val="100000"/>
              </a:lnSpc>
            </a:pPr>
            <a:r>
              <a:rPr lang="zh-CN" altLang="en-US" dirty="0"/>
              <a:t>深度学习太依赖数据，拓展性不高。</a:t>
            </a:r>
            <a:endParaRPr lang="en-US" altLang="zh-CN" dirty="0"/>
          </a:p>
          <a:p>
            <a:pPr lvl="1">
              <a:lnSpc>
                <a:spcPct val="100000"/>
              </a:lnSpc>
            </a:pPr>
            <a:r>
              <a:rPr lang="zh-CN" altLang="en-US" dirty="0"/>
              <a:t>深度学习的可解释性不佳。</a:t>
            </a:r>
            <a:endParaRPr lang="en-US" altLang="zh-CN" dirty="0"/>
          </a:p>
          <a:p>
            <a:pPr lvl="1">
              <a:lnSpc>
                <a:spcPct val="100000"/>
              </a:lnSpc>
            </a:pPr>
            <a:r>
              <a:rPr lang="zh-CN" altLang="en-US" dirty="0"/>
              <a:t>深度学习只适合“规整”的场景，比如针对右图的文字识别还存在很大局限性。</a:t>
            </a:r>
            <a:endParaRPr lang="en-US" altLang="zh-CN" dirty="0"/>
          </a:p>
          <a:p>
            <a:pPr lvl="1">
              <a:lnSpc>
                <a:spcPct val="100000"/>
              </a:lnSpc>
            </a:pPr>
            <a:r>
              <a:rPr lang="zh-CN" altLang="en-US" dirty="0"/>
              <a:t>显式的笔划结构分析很少。</a:t>
            </a:r>
            <a:endParaRPr lang="en-US" altLang="zh-CN" dirty="0"/>
          </a:p>
          <a:p>
            <a:pPr lvl="1">
              <a:lnSpc>
                <a:spcPct val="100000"/>
              </a:lnSpc>
            </a:pPr>
            <a:r>
              <a:rPr lang="zh-CN" altLang="en-US" dirty="0"/>
              <a:t>传统方法和传统研究日趋减少。</a:t>
            </a:r>
            <a:endParaRPr lang="en-US" altLang="zh-CN" dirty="0"/>
          </a:p>
          <a:p>
            <a:pPr>
              <a:lnSpc>
                <a:spcPct val="100000"/>
              </a:lnSpc>
            </a:pPr>
            <a:r>
              <a:rPr lang="zh-CN" altLang="en-US" dirty="0"/>
              <a:t>公式识别</a:t>
            </a:r>
            <a:endParaRPr lang="en-US" altLang="zh-CN" dirty="0"/>
          </a:p>
          <a:p>
            <a:pPr lvl="1">
              <a:lnSpc>
                <a:spcPct val="100000"/>
              </a:lnSpc>
            </a:pPr>
            <a:r>
              <a:rPr lang="zh-CN" altLang="en-US" dirty="0"/>
              <a:t>完整正确率低。</a:t>
            </a:r>
            <a:endParaRPr lang="en-US" altLang="zh-CN" dirty="0"/>
          </a:p>
          <a:p>
            <a:pPr lvl="1">
              <a:lnSpc>
                <a:spcPct val="100000"/>
              </a:lnSpc>
            </a:pPr>
            <a:r>
              <a:rPr lang="zh-CN" altLang="en-US" dirty="0"/>
              <a:t>局部可解释性要求对符号和关系定位。</a:t>
            </a:r>
            <a:endParaRPr lang="en-US" altLang="zh-CN" dirty="0"/>
          </a:p>
          <a:p>
            <a:pPr lvl="1">
              <a:lnSpc>
                <a:spcPct val="100000"/>
              </a:lnSpc>
            </a:pP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22</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Weakness</a:t>
            </a:r>
          </a:p>
        </p:txBody>
      </p:sp>
      <p:pic>
        <p:nvPicPr>
          <p:cNvPr id="6" name="图片 5">
            <a:extLst>
              <a:ext uri="{FF2B5EF4-FFF2-40B4-BE49-F238E27FC236}">
                <a16:creationId xmlns:a16="http://schemas.microsoft.com/office/drawing/2014/main" id="{28305509-D816-40CB-88B7-D9E55524F5E0}"/>
              </a:ext>
            </a:extLst>
          </p:cNvPr>
          <p:cNvPicPr>
            <a:picLocks noChangeAspect="1"/>
          </p:cNvPicPr>
          <p:nvPr/>
        </p:nvPicPr>
        <p:blipFill>
          <a:blip r:embed="rId2"/>
          <a:stretch>
            <a:fillRect/>
          </a:stretch>
        </p:blipFill>
        <p:spPr>
          <a:xfrm>
            <a:off x="6618785" y="1141800"/>
            <a:ext cx="1780498" cy="3178518"/>
          </a:xfrm>
          <a:prstGeom prst="rect">
            <a:avLst/>
          </a:prstGeom>
        </p:spPr>
      </p:pic>
      <p:pic>
        <p:nvPicPr>
          <p:cNvPr id="7" name="图片 6">
            <a:extLst>
              <a:ext uri="{FF2B5EF4-FFF2-40B4-BE49-F238E27FC236}">
                <a16:creationId xmlns:a16="http://schemas.microsoft.com/office/drawing/2014/main" id="{5CACAD74-AA44-4440-928D-D758B60FB451}"/>
              </a:ext>
            </a:extLst>
          </p:cNvPr>
          <p:cNvPicPr>
            <a:picLocks noChangeAspect="1"/>
          </p:cNvPicPr>
          <p:nvPr/>
        </p:nvPicPr>
        <p:blipFill>
          <a:blip r:embed="rId3"/>
          <a:stretch>
            <a:fillRect/>
          </a:stretch>
        </p:blipFill>
        <p:spPr>
          <a:xfrm>
            <a:off x="6070862" y="4635030"/>
            <a:ext cx="2670780" cy="1836470"/>
          </a:xfrm>
          <a:prstGeom prst="rect">
            <a:avLst/>
          </a:prstGeom>
        </p:spPr>
      </p:pic>
    </p:spTree>
    <p:extLst>
      <p:ext uri="{BB962C8B-B14F-4D97-AF65-F5344CB8AC3E}">
        <p14:creationId xmlns:p14="http://schemas.microsoft.com/office/powerpoint/2010/main" val="3911305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494" y="1008517"/>
            <a:ext cx="5902368" cy="5411137"/>
          </a:xfrm>
        </p:spPr>
        <p:txBody>
          <a:bodyPr/>
          <a:lstStyle/>
          <a:p>
            <a:r>
              <a:rPr lang="zh-CN" altLang="en-US" dirty="0"/>
              <a:t>传统方法该如何利用</a:t>
            </a:r>
            <a:endParaRPr lang="en-US" altLang="zh-CN" dirty="0"/>
          </a:p>
          <a:p>
            <a:pPr lvl="1">
              <a:lnSpc>
                <a:spcPct val="100000"/>
              </a:lnSpc>
            </a:pPr>
            <a:r>
              <a:rPr lang="zh-CN" altLang="en-US" dirty="0"/>
              <a:t>优势：可解释性、小样本泛化性。</a:t>
            </a:r>
            <a:endParaRPr lang="en-US" altLang="zh-CN" dirty="0"/>
          </a:p>
          <a:p>
            <a:pPr lvl="1">
              <a:lnSpc>
                <a:spcPct val="100000"/>
              </a:lnSpc>
            </a:pPr>
            <a:r>
              <a:rPr lang="zh-CN" altLang="en-US" dirty="0"/>
              <a:t>可以与深度学习互补结合。</a:t>
            </a:r>
            <a:endParaRPr lang="en-US" altLang="zh-CN" dirty="0"/>
          </a:p>
          <a:p>
            <a:pPr lvl="2">
              <a:lnSpc>
                <a:spcPct val="100000"/>
              </a:lnSpc>
            </a:pPr>
            <a:r>
              <a:rPr lang="zh-CN" altLang="en-US" dirty="0"/>
              <a:t>深度生成模型</a:t>
            </a:r>
            <a:endParaRPr lang="en-US" altLang="zh-CN" dirty="0"/>
          </a:p>
          <a:p>
            <a:pPr lvl="2">
              <a:lnSpc>
                <a:spcPct val="100000"/>
              </a:lnSpc>
            </a:pPr>
            <a:r>
              <a:rPr lang="zh-CN" altLang="en-US" dirty="0"/>
              <a:t>先验知识</a:t>
            </a:r>
            <a:r>
              <a:rPr lang="en-US" altLang="zh-CN" dirty="0"/>
              <a:t>+</a:t>
            </a:r>
            <a:r>
              <a:rPr lang="zh-CN" altLang="en-US" dirty="0"/>
              <a:t>深度学习</a:t>
            </a:r>
            <a:endParaRPr lang="en-US" altLang="zh-CN" dirty="0"/>
          </a:p>
          <a:p>
            <a:pPr lvl="2">
              <a:lnSpc>
                <a:spcPct val="100000"/>
              </a:lnSpc>
            </a:pPr>
            <a:r>
              <a:rPr lang="zh-CN" altLang="en-US" dirty="0"/>
              <a:t>深度学习</a:t>
            </a:r>
            <a:r>
              <a:rPr lang="en-US" altLang="zh-CN" dirty="0"/>
              <a:t>+</a:t>
            </a:r>
            <a:r>
              <a:rPr lang="zh-CN" altLang="en-US" dirty="0"/>
              <a:t>结构</a:t>
            </a:r>
            <a:endParaRPr lang="en-US" altLang="zh-CN" dirty="0"/>
          </a:p>
          <a:p>
            <a:pPr>
              <a:lnSpc>
                <a:spcPct val="100000"/>
              </a:lnSpc>
            </a:pPr>
            <a:r>
              <a:rPr lang="zh-CN" altLang="en-US" dirty="0"/>
              <a:t>深度学习要如何继续发展</a:t>
            </a:r>
            <a:endParaRPr lang="en-US" altLang="zh-CN" dirty="0"/>
          </a:p>
          <a:p>
            <a:pPr lvl="1">
              <a:lnSpc>
                <a:spcPct val="100000"/>
              </a:lnSpc>
            </a:pPr>
            <a:r>
              <a:rPr lang="zh-CN" altLang="en-US" dirty="0"/>
              <a:t>端到端学习的方法是否一定好？</a:t>
            </a:r>
            <a:endParaRPr lang="en-US" altLang="zh-CN" dirty="0"/>
          </a:p>
          <a:p>
            <a:pPr lvl="1">
              <a:lnSpc>
                <a:spcPct val="100000"/>
              </a:lnSpc>
            </a:pPr>
            <a:r>
              <a:rPr lang="zh-CN" altLang="en-US" dirty="0"/>
              <a:t>数据标注问题</a:t>
            </a:r>
            <a:endParaRPr lang="en-US" altLang="zh-CN" dirty="0"/>
          </a:p>
          <a:p>
            <a:pPr lvl="1">
              <a:lnSpc>
                <a:spcPct val="100000"/>
              </a:lnSpc>
            </a:pPr>
            <a:r>
              <a:rPr lang="zh-CN" altLang="en-US" dirty="0"/>
              <a:t>通过数据合成获得大量数据</a:t>
            </a:r>
            <a:endParaRPr lang="en-US" altLang="zh-CN" dirty="0"/>
          </a:p>
          <a:p>
            <a:pPr lvl="1">
              <a:lnSpc>
                <a:spcPct val="100000"/>
              </a:lnSpc>
            </a:pPr>
            <a:r>
              <a:rPr lang="zh-CN" altLang="en-US" dirty="0"/>
              <a:t>变化场景自适应</a:t>
            </a:r>
            <a:endParaRPr lang="en-US" altLang="zh-CN" dirty="0"/>
          </a:p>
          <a:p>
            <a:pPr lvl="1">
              <a:lnSpc>
                <a:spcPct val="100000"/>
              </a:lnSpc>
            </a:pPr>
            <a:r>
              <a:rPr lang="zh-CN" altLang="en-US" dirty="0"/>
              <a:t>可解释性问题</a:t>
            </a:r>
            <a:endParaRPr lang="en-US" altLang="zh-CN" dirty="0"/>
          </a:p>
          <a:p>
            <a:pPr lvl="1">
              <a:lnSpc>
                <a:spcPct val="100000"/>
              </a:lnSpc>
            </a:pPr>
            <a:r>
              <a:rPr lang="zh-CN" altLang="en-US" dirty="0"/>
              <a:t>小样本泛化性（知识蒸馏，迁移学习）</a:t>
            </a:r>
            <a:endParaRPr lang="en-US" altLang="zh-CN" dirty="0"/>
          </a:p>
          <a:p>
            <a:pPr lvl="1">
              <a:lnSpc>
                <a:spcPct val="100000"/>
              </a:lnSpc>
            </a:pPr>
            <a:r>
              <a:rPr lang="zh-CN" altLang="en-US" dirty="0"/>
              <a:t>除</a:t>
            </a:r>
            <a:r>
              <a:rPr lang="en-US" altLang="zh-CN" dirty="0"/>
              <a:t>CNN</a:t>
            </a:r>
            <a:r>
              <a:rPr lang="zh-CN" altLang="en-US" dirty="0"/>
              <a:t>之外的方法：</a:t>
            </a:r>
            <a:r>
              <a:rPr lang="en-US" altLang="zh-CN" dirty="0"/>
              <a:t>GAN</a:t>
            </a:r>
            <a:r>
              <a:rPr lang="zh-CN" altLang="en-US" dirty="0"/>
              <a:t>，</a:t>
            </a:r>
            <a:r>
              <a:rPr lang="en-US" altLang="zh-CN" dirty="0"/>
              <a:t>RL……</a:t>
            </a:r>
          </a:p>
          <a:p>
            <a:pPr lvl="1">
              <a:lnSpc>
                <a:spcPct val="100000"/>
              </a:lnSpc>
            </a:pPr>
            <a:endParaRPr lang="en-US" altLang="zh-CN" dirty="0"/>
          </a:p>
          <a:p>
            <a:pPr lvl="1">
              <a:lnSpc>
                <a:spcPct val="100000"/>
              </a:lnSpc>
            </a:pP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23</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Review &amp; Prospect</a:t>
            </a:r>
          </a:p>
        </p:txBody>
      </p:sp>
      <p:pic>
        <p:nvPicPr>
          <p:cNvPr id="2" name="图片 1">
            <a:extLst>
              <a:ext uri="{FF2B5EF4-FFF2-40B4-BE49-F238E27FC236}">
                <a16:creationId xmlns:a16="http://schemas.microsoft.com/office/drawing/2014/main" id="{E290ABBE-DFCD-4801-BBB3-661B0E71A692}"/>
              </a:ext>
            </a:extLst>
          </p:cNvPr>
          <p:cNvPicPr>
            <a:picLocks noChangeAspect="1"/>
          </p:cNvPicPr>
          <p:nvPr/>
        </p:nvPicPr>
        <p:blipFill>
          <a:blip r:embed="rId2"/>
          <a:stretch>
            <a:fillRect/>
          </a:stretch>
        </p:blipFill>
        <p:spPr>
          <a:xfrm>
            <a:off x="5106096" y="1583882"/>
            <a:ext cx="3756287" cy="3360054"/>
          </a:xfrm>
          <a:prstGeom prst="rect">
            <a:avLst/>
          </a:prstGeom>
        </p:spPr>
      </p:pic>
      <p:sp>
        <p:nvSpPr>
          <p:cNvPr id="8" name="内容占位符 2">
            <a:extLst>
              <a:ext uri="{FF2B5EF4-FFF2-40B4-BE49-F238E27FC236}">
                <a16:creationId xmlns:a16="http://schemas.microsoft.com/office/drawing/2014/main" id="{828981D8-7B02-4481-9451-AC95EFF68D80}"/>
              </a:ext>
            </a:extLst>
          </p:cNvPr>
          <p:cNvSpPr txBox="1">
            <a:spLocks/>
          </p:cNvSpPr>
          <p:nvPr/>
        </p:nvSpPr>
        <p:spPr bwMode="auto">
          <a:xfrm>
            <a:off x="5797769" y="5125365"/>
            <a:ext cx="2133600" cy="8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58775" lvl="1" indent="0">
              <a:lnSpc>
                <a:spcPct val="100000"/>
              </a:lnSpc>
              <a:buNone/>
            </a:pPr>
            <a:r>
              <a:rPr lang="zh-CN" altLang="en-US" dirty="0"/>
              <a:t>   合成数据</a:t>
            </a:r>
            <a:endParaRPr lang="en-US" altLang="zh-CN" dirty="0"/>
          </a:p>
          <a:p>
            <a:pPr marL="358775" lvl="1" indent="0">
              <a:lnSpc>
                <a:spcPct val="100000"/>
              </a:lnSpc>
              <a:buNone/>
            </a:pPr>
            <a:r>
              <a:rPr lang="en-US" altLang="zh-CN" dirty="0"/>
              <a:t>Data Synthesis</a:t>
            </a:r>
          </a:p>
          <a:p>
            <a:pPr marL="358775" lvl="1" indent="0">
              <a:lnSpc>
                <a:spcPct val="100000"/>
              </a:lnSpc>
              <a:buNone/>
            </a:pPr>
            <a:endParaRPr lang="en-US" altLang="zh-CN" dirty="0"/>
          </a:p>
          <a:p>
            <a:pPr lvl="1">
              <a:lnSpc>
                <a:spcPct val="100000"/>
              </a:lnSpc>
            </a:pPr>
            <a:endParaRPr lang="en-US" altLang="zh-CN" dirty="0"/>
          </a:p>
          <a:p>
            <a:pPr lvl="1">
              <a:lnSpc>
                <a:spcPct val="100000"/>
              </a:lnSpc>
            </a:pPr>
            <a:endParaRPr lang="en-US" altLang="zh-CN" dirty="0"/>
          </a:p>
        </p:txBody>
      </p:sp>
    </p:spTree>
    <p:extLst>
      <p:ext uri="{BB962C8B-B14F-4D97-AF65-F5344CB8AC3E}">
        <p14:creationId xmlns:p14="http://schemas.microsoft.com/office/powerpoint/2010/main" val="2274998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AAEF0F-0BBD-4BC2-B079-FA6741C313A3}" type="slidenum">
              <a:rPr lang="zh-CN" altLang="en-US" smtClean="0"/>
              <a:pPr/>
              <a:t>24</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Related Future Topic: Document Structure</a:t>
            </a:r>
          </a:p>
        </p:txBody>
      </p:sp>
      <p:graphicFrame>
        <p:nvGraphicFramePr>
          <p:cNvPr id="9" name="表格 8">
            <a:extLst>
              <a:ext uri="{FF2B5EF4-FFF2-40B4-BE49-F238E27FC236}">
                <a16:creationId xmlns:a16="http://schemas.microsoft.com/office/drawing/2014/main" id="{1C1DEDB6-5A80-470F-A3C1-F72CF3743ADD}"/>
              </a:ext>
            </a:extLst>
          </p:cNvPr>
          <p:cNvGraphicFramePr>
            <a:graphicFrameLocks noGrp="1"/>
          </p:cNvGraphicFramePr>
          <p:nvPr>
            <p:extLst>
              <p:ext uri="{D42A27DB-BD31-4B8C-83A1-F6EECF244321}">
                <p14:modId xmlns:p14="http://schemas.microsoft.com/office/powerpoint/2010/main" val="3328439666"/>
              </p:ext>
            </p:extLst>
          </p:nvPr>
        </p:nvGraphicFramePr>
        <p:xfrm>
          <a:off x="833472" y="4770170"/>
          <a:ext cx="7477056" cy="1737360"/>
        </p:xfrm>
        <a:graphic>
          <a:graphicData uri="http://schemas.openxmlformats.org/drawingml/2006/table">
            <a:tbl>
              <a:tblPr firstRow="1" bandRow="1">
                <a:tableStyleId>{7DF18680-E054-41AD-8BC1-D1AEF772440D}</a:tableStyleId>
              </a:tblPr>
              <a:tblGrid>
                <a:gridCol w="830784">
                  <a:extLst>
                    <a:ext uri="{9D8B030D-6E8A-4147-A177-3AD203B41FA5}">
                      <a16:colId xmlns:a16="http://schemas.microsoft.com/office/drawing/2014/main" val="20000"/>
                    </a:ext>
                  </a:extLst>
                </a:gridCol>
                <a:gridCol w="830784">
                  <a:extLst>
                    <a:ext uri="{9D8B030D-6E8A-4147-A177-3AD203B41FA5}">
                      <a16:colId xmlns:a16="http://schemas.microsoft.com/office/drawing/2014/main" val="20001"/>
                    </a:ext>
                  </a:extLst>
                </a:gridCol>
                <a:gridCol w="830784">
                  <a:extLst>
                    <a:ext uri="{9D8B030D-6E8A-4147-A177-3AD203B41FA5}">
                      <a16:colId xmlns:a16="http://schemas.microsoft.com/office/drawing/2014/main" val="20002"/>
                    </a:ext>
                  </a:extLst>
                </a:gridCol>
                <a:gridCol w="830784">
                  <a:extLst>
                    <a:ext uri="{9D8B030D-6E8A-4147-A177-3AD203B41FA5}">
                      <a16:colId xmlns:a16="http://schemas.microsoft.com/office/drawing/2014/main" val="20003"/>
                    </a:ext>
                  </a:extLst>
                </a:gridCol>
                <a:gridCol w="830784">
                  <a:extLst>
                    <a:ext uri="{9D8B030D-6E8A-4147-A177-3AD203B41FA5}">
                      <a16:colId xmlns:a16="http://schemas.microsoft.com/office/drawing/2014/main" val="20004"/>
                    </a:ext>
                  </a:extLst>
                </a:gridCol>
                <a:gridCol w="830784">
                  <a:extLst>
                    <a:ext uri="{9D8B030D-6E8A-4147-A177-3AD203B41FA5}">
                      <a16:colId xmlns:a16="http://schemas.microsoft.com/office/drawing/2014/main" val="20005"/>
                    </a:ext>
                  </a:extLst>
                </a:gridCol>
                <a:gridCol w="830784">
                  <a:extLst>
                    <a:ext uri="{9D8B030D-6E8A-4147-A177-3AD203B41FA5}">
                      <a16:colId xmlns:a16="http://schemas.microsoft.com/office/drawing/2014/main" val="20006"/>
                    </a:ext>
                  </a:extLst>
                </a:gridCol>
                <a:gridCol w="830784">
                  <a:extLst>
                    <a:ext uri="{9D8B030D-6E8A-4147-A177-3AD203B41FA5}">
                      <a16:colId xmlns:a16="http://schemas.microsoft.com/office/drawing/2014/main" val="20007"/>
                    </a:ext>
                  </a:extLst>
                </a:gridCol>
                <a:gridCol w="830784">
                  <a:extLst>
                    <a:ext uri="{9D8B030D-6E8A-4147-A177-3AD203B41FA5}">
                      <a16:colId xmlns:a16="http://schemas.microsoft.com/office/drawing/2014/main" val="20008"/>
                    </a:ext>
                  </a:extLst>
                </a:gridCol>
              </a:tblGrid>
              <a:tr h="457739">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价格</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销售方姓名</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销售方识别号</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购买方姓名</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日期</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发票</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号码</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发票</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代码</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校验码</a:t>
                      </a:r>
                    </a:p>
                  </a:txBody>
                  <a:tcPr anchor="ctr"/>
                </a:tc>
                <a:extLst>
                  <a:ext uri="{0D108BD9-81ED-4DB2-BD59-A6C34878D82A}">
                    <a16:rowId xmlns:a16="http://schemas.microsoft.com/office/drawing/2014/main" val="10000"/>
                  </a:ext>
                </a:extLst>
              </a:tr>
              <a:tr h="241876">
                <a:tc>
                  <a:txBody>
                    <a:bodyPr/>
                    <a:lstStyle/>
                    <a:p>
                      <a:pPr algn="ctr"/>
                      <a:r>
                        <a:rPr lang="zh-CN" altLang="en-US" sz="1400" dirty="0">
                          <a:latin typeface="微软雅黑" panose="020B0503020204020204" pitchFamily="34" charset="-122"/>
                          <a:ea typeface="微软雅黑" panose="020B0503020204020204" pitchFamily="34" charset="-122"/>
                        </a:rPr>
                        <a:t>我们</a:t>
                      </a: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0.8927</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0.6796</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0.9441</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0.8177</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0.8556</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0.9605</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0.7886</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0.7015</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269258">
                <a:tc>
                  <a:txBody>
                    <a:bodyPr/>
                    <a:lstStyle/>
                    <a:p>
                      <a:pPr algn="ctr"/>
                      <a:r>
                        <a:rPr lang="zh-CN" altLang="en-US" sz="1400" dirty="0">
                          <a:latin typeface="微软雅黑" panose="020B0503020204020204" pitchFamily="34" charset="-122"/>
                          <a:ea typeface="微软雅黑" panose="020B0503020204020204" pitchFamily="34" charset="-122"/>
                        </a:rPr>
                        <a:t>百度</a:t>
                      </a: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0.9613</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0.8508</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0.9945</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0.8453</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0.9945</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0.9779</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0.9282</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0.7368</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303776">
                <a:tc>
                  <a:txBody>
                    <a:bodyPr/>
                    <a:lstStyle/>
                    <a:p>
                      <a:pPr algn="ctr"/>
                      <a:r>
                        <a:rPr lang="zh-CN" altLang="en-US" sz="1400" dirty="0">
                          <a:latin typeface="微软雅黑" panose="020B0503020204020204" pitchFamily="34" charset="-122"/>
                          <a:ea typeface="微软雅黑" panose="020B0503020204020204" pitchFamily="34" charset="-122"/>
                        </a:rPr>
                        <a:t>阿里</a:t>
                      </a: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0.9724</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0.8177</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0.9889</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0.8398</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0.9945</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0.9613</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0.9558</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0.9231</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303776">
                <a:tc>
                  <a:txBody>
                    <a:bodyPr/>
                    <a:lstStyle/>
                    <a:p>
                      <a:pPr algn="ctr"/>
                      <a:r>
                        <a:rPr lang="zh-CN" altLang="en-US" sz="1400" dirty="0">
                          <a:latin typeface="微软雅黑" panose="020B0503020204020204" pitchFamily="34" charset="-122"/>
                          <a:ea typeface="微软雅黑" panose="020B0503020204020204" pitchFamily="34" charset="-122"/>
                        </a:rPr>
                        <a:t>腾讯</a:t>
                      </a: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0.9774</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0.9503</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0.9945</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0.9061</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1.0000</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0.9834</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200" kern="1200" dirty="0">
                          <a:solidFill>
                            <a:schemeClr val="dk1"/>
                          </a:solidFill>
                          <a:latin typeface="微软雅黑" panose="020B0503020204020204" pitchFamily="34" charset="-122"/>
                          <a:ea typeface="微软雅黑" panose="020B0503020204020204" pitchFamily="34" charset="-122"/>
                          <a:cs typeface="+mn-cs"/>
                        </a:rPr>
                        <a:t> </a:t>
                      </a:r>
                      <a:r>
                        <a:rPr lang="en-US" altLang="zh-CN" sz="1200" kern="1200" dirty="0">
                          <a:solidFill>
                            <a:schemeClr val="dk1"/>
                          </a:solidFill>
                          <a:latin typeface="微软雅黑" panose="020B0503020204020204" pitchFamily="34" charset="-122"/>
                          <a:ea typeface="微软雅黑" panose="020B0503020204020204" pitchFamily="34" charset="-122"/>
                          <a:cs typeface="+mn-cs"/>
                        </a:rPr>
                        <a:t>0.9669</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200" kern="1200" dirty="0">
                          <a:solidFill>
                            <a:schemeClr val="dk1"/>
                          </a:solidFill>
                          <a:latin typeface="微软雅黑" panose="020B0503020204020204" pitchFamily="34" charset="-122"/>
                          <a:ea typeface="微软雅黑" panose="020B0503020204020204" pitchFamily="34" charset="-122"/>
                          <a:cs typeface="+mn-cs"/>
                        </a:rPr>
                        <a:t>0.9733</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4"/>
                  </a:ext>
                </a:extLst>
              </a:tr>
            </a:tbl>
          </a:graphicData>
        </a:graphic>
      </p:graphicFrame>
      <p:sp>
        <p:nvSpPr>
          <p:cNvPr id="10" name="内容占位符 2">
            <a:extLst>
              <a:ext uri="{FF2B5EF4-FFF2-40B4-BE49-F238E27FC236}">
                <a16:creationId xmlns:a16="http://schemas.microsoft.com/office/drawing/2014/main" id="{86475E69-0409-415A-B0A9-048348F5B11E}"/>
              </a:ext>
            </a:extLst>
          </p:cNvPr>
          <p:cNvSpPr>
            <a:spLocks noGrp="1"/>
          </p:cNvSpPr>
          <p:nvPr>
            <p:ph idx="1"/>
          </p:nvPr>
        </p:nvSpPr>
        <p:spPr>
          <a:xfrm>
            <a:off x="168494" y="1008517"/>
            <a:ext cx="5902368" cy="521385"/>
          </a:xfrm>
        </p:spPr>
        <p:txBody>
          <a:bodyPr/>
          <a:lstStyle/>
          <a:p>
            <a:r>
              <a:rPr lang="zh-CN" altLang="en-US" dirty="0"/>
              <a:t>文档结构化研究</a:t>
            </a:r>
            <a:endParaRPr lang="en-US" altLang="zh-CN" dirty="0"/>
          </a:p>
        </p:txBody>
      </p:sp>
      <p:pic>
        <p:nvPicPr>
          <p:cNvPr id="6" name="图片 5">
            <a:extLst>
              <a:ext uri="{FF2B5EF4-FFF2-40B4-BE49-F238E27FC236}">
                <a16:creationId xmlns:a16="http://schemas.microsoft.com/office/drawing/2014/main" id="{764395CB-963E-44B4-BE81-B426FF564BA4}"/>
              </a:ext>
            </a:extLst>
          </p:cNvPr>
          <p:cNvPicPr>
            <a:picLocks noChangeAspect="1"/>
          </p:cNvPicPr>
          <p:nvPr/>
        </p:nvPicPr>
        <p:blipFill>
          <a:blip r:embed="rId2"/>
          <a:stretch>
            <a:fillRect/>
          </a:stretch>
        </p:blipFill>
        <p:spPr>
          <a:xfrm>
            <a:off x="833472" y="1529902"/>
            <a:ext cx="7477056" cy="2646171"/>
          </a:xfrm>
          <a:prstGeom prst="rect">
            <a:avLst/>
          </a:prstGeom>
        </p:spPr>
      </p:pic>
      <p:sp>
        <p:nvSpPr>
          <p:cNvPr id="12" name="内容占位符 2">
            <a:extLst>
              <a:ext uri="{FF2B5EF4-FFF2-40B4-BE49-F238E27FC236}">
                <a16:creationId xmlns:a16="http://schemas.microsoft.com/office/drawing/2014/main" id="{BDCE0FAE-3872-4E79-88FA-6E29FD44236B}"/>
              </a:ext>
            </a:extLst>
          </p:cNvPr>
          <p:cNvSpPr txBox="1">
            <a:spLocks/>
          </p:cNvSpPr>
          <p:nvPr/>
        </p:nvSpPr>
        <p:spPr bwMode="auto">
          <a:xfrm>
            <a:off x="168494" y="4216345"/>
            <a:ext cx="3789193" cy="5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发票的去皱和识别</a:t>
            </a:r>
          </a:p>
          <a:p>
            <a:pPr marL="358775" lvl="1" indent="0">
              <a:lnSpc>
                <a:spcPct val="100000"/>
              </a:lnSpc>
              <a:buNone/>
            </a:pPr>
            <a:endParaRPr lang="zh-CN" altLang="en-US" dirty="0"/>
          </a:p>
        </p:txBody>
      </p:sp>
    </p:spTree>
    <p:extLst>
      <p:ext uri="{BB962C8B-B14F-4D97-AF65-F5344CB8AC3E}">
        <p14:creationId xmlns:p14="http://schemas.microsoft.com/office/powerpoint/2010/main" val="34247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AAEF0F-0BBD-4BC2-B079-FA6741C313A3}" type="slidenum">
              <a:rPr lang="zh-CN" altLang="en-US" smtClean="0"/>
              <a:pPr/>
              <a:t>25</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Related Future Topic: Scene Text Removal</a:t>
            </a:r>
          </a:p>
        </p:txBody>
      </p:sp>
      <p:sp>
        <p:nvSpPr>
          <p:cNvPr id="10" name="内容占位符 2">
            <a:extLst>
              <a:ext uri="{FF2B5EF4-FFF2-40B4-BE49-F238E27FC236}">
                <a16:creationId xmlns:a16="http://schemas.microsoft.com/office/drawing/2014/main" id="{86475E69-0409-415A-B0A9-048348F5B11E}"/>
              </a:ext>
            </a:extLst>
          </p:cNvPr>
          <p:cNvSpPr>
            <a:spLocks noGrp="1"/>
          </p:cNvSpPr>
          <p:nvPr>
            <p:ph idx="1"/>
          </p:nvPr>
        </p:nvSpPr>
        <p:spPr>
          <a:xfrm>
            <a:off x="168493" y="1008517"/>
            <a:ext cx="8654995" cy="2338222"/>
          </a:xfrm>
        </p:spPr>
        <p:txBody>
          <a:bodyPr/>
          <a:lstStyle/>
          <a:p>
            <a:r>
              <a:rPr lang="zh-CN" altLang="en-US" dirty="0"/>
              <a:t>从场景中移除文字</a:t>
            </a:r>
            <a:endParaRPr lang="en-US" altLang="zh-CN" dirty="0"/>
          </a:p>
          <a:p>
            <a:pPr lvl="1">
              <a:lnSpc>
                <a:spcPct val="100000"/>
              </a:lnSpc>
            </a:pPr>
            <a:r>
              <a:rPr lang="en-US" altLang="zh-CN" dirty="0"/>
              <a:t>T Nakamura, et al., Scene Text Eraser, ICDAR 2017.</a:t>
            </a:r>
          </a:p>
          <a:p>
            <a:pPr lvl="1">
              <a:lnSpc>
                <a:spcPct val="100000"/>
              </a:lnSpc>
            </a:pPr>
            <a:r>
              <a:rPr lang="en-US" altLang="zh-CN" dirty="0"/>
              <a:t>O </a:t>
            </a:r>
            <a:r>
              <a:rPr lang="en-US" altLang="zh-CN" dirty="0" err="1"/>
              <a:t>Tursun</a:t>
            </a:r>
            <a:r>
              <a:rPr lang="en-US" altLang="zh-CN" dirty="0"/>
              <a:t>, et al., </a:t>
            </a:r>
            <a:r>
              <a:rPr lang="en-US" altLang="zh-CN" dirty="0" err="1"/>
              <a:t>MTRNet</a:t>
            </a:r>
            <a:r>
              <a:rPr lang="en-US" altLang="zh-CN" dirty="0"/>
              <a:t>: A Generic Scene Text Eraser, 2019</a:t>
            </a:r>
          </a:p>
          <a:p>
            <a:pPr lvl="1">
              <a:lnSpc>
                <a:spcPct val="100000"/>
              </a:lnSpc>
            </a:pPr>
            <a:r>
              <a:rPr lang="en-US" altLang="zh-CN" dirty="0"/>
              <a:t>L Wu, C Zhang et al, Editing Text in the Wild, ACM MM 2019.</a:t>
            </a:r>
          </a:p>
          <a:p>
            <a:pPr lvl="1">
              <a:lnSpc>
                <a:spcPct val="100000"/>
              </a:lnSpc>
            </a:pPr>
            <a:r>
              <a:rPr lang="en-US" altLang="zh-CN" dirty="0"/>
              <a:t>P Roy, Scene Text Editor using Font Adaptive Neural Network, 2019</a:t>
            </a:r>
          </a:p>
        </p:txBody>
      </p:sp>
      <p:pic>
        <p:nvPicPr>
          <p:cNvPr id="2" name="图片 1">
            <a:extLst>
              <a:ext uri="{FF2B5EF4-FFF2-40B4-BE49-F238E27FC236}">
                <a16:creationId xmlns:a16="http://schemas.microsoft.com/office/drawing/2014/main" id="{3C62A402-853C-4B99-9944-546EBD04C60B}"/>
              </a:ext>
            </a:extLst>
          </p:cNvPr>
          <p:cNvPicPr>
            <a:picLocks noChangeAspect="1"/>
          </p:cNvPicPr>
          <p:nvPr/>
        </p:nvPicPr>
        <p:blipFill>
          <a:blip r:embed="rId2"/>
          <a:stretch>
            <a:fillRect/>
          </a:stretch>
        </p:blipFill>
        <p:spPr>
          <a:xfrm>
            <a:off x="0" y="3280303"/>
            <a:ext cx="9144000" cy="2766319"/>
          </a:xfrm>
          <a:prstGeom prst="rect">
            <a:avLst/>
          </a:prstGeom>
        </p:spPr>
      </p:pic>
      <p:sp>
        <p:nvSpPr>
          <p:cNvPr id="13" name="矩形 12">
            <a:extLst>
              <a:ext uri="{FF2B5EF4-FFF2-40B4-BE49-F238E27FC236}">
                <a16:creationId xmlns:a16="http://schemas.microsoft.com/office/drawing/2014/main" id="{452D1ACD-E15C-46F3-B288-357F11A86202}"/>
              </a:ext>
            </a:extLst>
          </p:cNvPr>
          <p:cNvSpPr/>
          <p:nvPr/>
        </p:nvSpPr>
        <p:spPr>
          <a:xfrm>
            <a:off x="1086625" y="6167523"/>
            <a:ext cx="6605647" cy="369332"/>
          </a:xfrm>
          <a:prstGeom prst="rect">
            <a:avLst/>
          </a:prstGeom>
        </p:spPr>
        <p:txBody>
          <a:bodyPr wrap="square">
            <a:spAutoFit/>
          </a:bodyPr>
          <a:lstStyle/>
          <a:p>
            <a:r>
              <a:rPr lang="en-US" altLang="zh-CN" dirty="0"/>
              <a:t>ST Zhang, YL Liu, LW </a:t>
            </a:r>
            <a:r>
              <a:rPr lang="en-US" altLang="zh-CN" dirty="0" err="1"/>
              <a:t>Jin</a:t>
            </a:r>
            <a:r>
              <a:rPr lang="en-US" altLang="zh-CN" dirty="0"/>
              <a:t>, et al, </a:t>
            </a:r>
            <a:r>
              <a:rPr lang="en-US" altLang="zh-CN" dirty="0" err="1"/>
              <a:t>EnsNet</a:t>
            </a:r>
            <a:r>
              <a:rPr lang="en-US" altLang="zh-CN" dirty="0"/>
              <a:t>: Ensconce Text in the Wild</a:t>
            </a:r>
            <a:endParaRPr lang="zh-CN" altLang="en-US" dirty="0"/>
          </a:p>
        </p:txBody>
      </p:sp>
    </p:spTree>
    <p:extLst>
      <p:ext uri="{BB962C8B-B14F-4D97-AF65-F5344CB8AC3E}">
        <p14:creationId xmlns:p14="http://schemas.microsoft.com/office/powerpoint/2010/main" val="873665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AAEF0F-0BBD-4BC2-B079-FA6741C313A3}" type="slidenum">
              <a:rPr lang="zh-CN" altLang="en-US" smtClean="0"/>
              <a:pPr/>
              <a:t>26</a:t>
            </a:fld>
            <a:endParaRPr lang="zh-CN" altLang="en-US"/>
          </a:p>
        </p:txBody>
      </p:sp>
      <p:sp>
        <p:nvSpPr>
          <p:cNvPr id="11" name="标题 1">
            <a:extLst>
              <a:ext uri="{FF2B5EF4-FFF2-40B4-BE49-F238E27FC236}">
                <a16:creationId xmlns:a16="http://schemas.microsoft.com/office/drawing/2014/main" id="{46FB31F0-5396-4BCF-9ABE-941B2D6154BB}"/>
              </a:ext>
            </a:extLst>
          </p:cNvPr>
          <p:cNvSpPr>
            <a:spLocks noGrp="1"/>
          </p:cNvSpPr>
          <p:nvPr>
            <p:ph type="title"/>
          </p:nvPr>
        </p:nvSpPr>
        <p:spPr>
          <a:xfrm>
            <a:off x="0" y="173038"/>
            <a:ext cx="9144000" cy="654050"/>
          </a:xfrm>
        </p:spPr>
        <p:txBody>
          <a:bodyPr/>
          <a:lstStyle/>
          <a:p>
            <a:r>
              <a:rPr lang="en-US" altLang="zh-CN" dirty="0"/>
              <a:t>Related Future Topic: Character Structure</a:t>
            </a:r>
          </a:p>
        </p:txBody>
      </p:sp>
      <p:sp>
        <p:nvSpPr>
          <p:cNvPr id="10" name="内容占位符 2">
            <a:extLst>
              <a:ext uri="{FF2B5EF4-FFF2-40B4-BE49-F238E27FC236}">
                <a16:creationId xmlns:a16="http://schemas.microsoft.com/office/drawing/2014/main" id="{86475E69-0409-415A-B0A9-048348F5B11E}"/>
              </a:ext>
            </a:extLst>
          </p:cNvPr>
          <p:cNvSpPr>
            <a:spLocks noGrp="1"/>
          </p:cNvSpPr>
          <p:nvPr>
            <p:ph idx="1"/>
          </p:nvPr>
        </p:nvSpPr>
        <p:spPr>
          <a:xfrm>
            <a:off x="168493" y="1008516"/>
            <a:ext cx="8654995" cy="2017487"/>
          </a:xfrm>
        </p:spPr>
        <p:txBody>
          <a:bodyPr/>
          <a:lstStyle/>
          <a:p>
            <a:r>
              <a:rPr lang="zh-CN" altLang="en-US" dirty="0"/>
              <a:t>研究汉字的笔画结构</a:t>
            </a:r>
            <a:endParaRPr lang="en-US" altLang="zh-CN" dirty="0"/>
          </a:p>
          <a:p>
            <a:pPr lvl="1">
              <a:lnSpc>
                <a:spcPct val="100000"/>
              </a:lnSpc>
            </a:pPr>
            <a:r>
              <a:rPr lang="zh-CN" altLang="en-US" dirty="0"/>
              <a:t>中国人特有的研究方向</a:t>
            </a:r>
            <a:endParaRPr lang="en-US" altLang="zh-CN" dirty="0"/>
          </a:p>
          <a:p>
            <a:pPr lvl="1">
              <a:lnSpc>
                <a:spcPct val="100000"/>
              </a:lnSpc>
            </a:pPr>
            <a:r>
              <a:rPr lang="zh-CN" altLang="en-US" dirty="0"/>
              <a:t>笔画提取困难，抗噪声能力差</a:t>
            </a:r>
            <a:endParaRPr lang="en-US" altLang="zh-CN" dirty="0"/>
          </a:p>
          <a:p>
            <a:pPr lvl="1">
              <a:lnSpc>
                <a:spcPct val="100000"/>
              </a:lnSpc>
            </a:pPr>
            <a:r>
              <a:rPr lang="zh-CN" altLang="en-US" dirty="0"/>
              <a:t>梯度方向图作为</a:t>
            </a:r>
            <a:r>
              <a:rPr lang="en-US" altLang="zh-CN" dirty="0"/>
              <a:t>CNN</a:t>
            </a:r>
            <a:r>
              <a:rPr lang="zh-CN" altLang="en-US" dirty="0"/>
              <a:t>输入，可降低网络复杂度，提升泛化性能</a:t>
            </a:r>
            <a:endParaRPr lang="en-US" altLang="zh-CN" dirty="0"/>
          </a:p>
          <a:p>
            <a:pPr lvl="1">
              <a:lnSpc>
                <a:spcPct val="100000"/>
              </a:lnSpc>
            </a:pPr>
            <a:r>
              <a:rPr lang="zh-CN" altLang="en-US" dirty="0"/>
              <a:t>建议用低复杂度、高拓展性的模型</a:t>
            </a:r>
            <a:endParaRPr lang="en-US" altLang="zh-CN" dirty="0"/>
          </a:p>
        </p:txBody>
      </p:sp>
      <p:sp>
        <p:nvSpPr>
          <p:cNvPr id="13" name="矩形 12">
            <a:extLst>
              <a:ext uri="{FF2B5EF4-FFF2-40B4-BE49-F238E27FC236}">
                <a16:creationId xmlns:a16="http://schemas.microsoft.com/office/drawing/2014/main" id="{452D1ACD-E15C-46F3-B288-357F11A86202}"/>
              </a:ext>
            </a:extLst>
          </p:cNvPr>
          <p:cNvSpPr/>
          <p:nvPr/>
        </p:nvSpPr>
        <p:spPr>
          <a:xfrm>
            <a:off x="652992" y="5898793"/>
            <a:ext cx="8057375" cy="646331"/>
          </a:xfrm>
          <a:prstGeom prst="rect">
            <a:avLst/>
          </a:prstGeom>
        </p:spPr>
        <p:txBody>
          <a:bodyPr wrap="square">
            <a:spAutoFit/>
          </a:bodyPr>
          <a:lstStyle/>
          <a:p>
            <a:r>
              <a:rPr lang="en-US" altLang="zh-CN" dirty="0"/>
              <a:t>X.-Y. Zhang, Y. </a:t>
            </a:r>
            <a:r>
              <a:rPr lang="en-US" altLang="zh-CN" dirty="0" err="1"/>
              <a:t>Bengio</a:t>
            </a:r>
            <a:r>
              <a:rPr lang="en-US" altLang="zh-CN" dirty="0"/>
              <a:t>, C.-L Liu, New benchmark for online and offline handwritten Chinese character recognition with deep convolutional network and adaptation.</a:t>
            </a:r>
            <a:endParaRPr lang="zh-CN" altLang="en-US" dirty="0"/>
          </a:p>
        </p:txBody>
      </p:sp>
      <p:pic>
        <p:nvPicPr>
          <p:cNvPr id="3" name="图片 2">
            <a:extLst>
              <a:ext uri="{FF2B5EF4-FFF2-40B4-BE49-F238E27FC236}">
                <a16:creationId xmlns:a16="http://schemas.microsoft.com/office/drawing/2014/main" id="{C001F90E-6107-4685-BC51-A4C9D2DD8757}"/>
              </a:ext>
            </a:extLst>
          </p:cNvPr>
          <p:cNvPicPr>
            <a:picLocks noChangeAspect="1"/>
          </p:cNvPicPr>
          <p:nvPr/>
        </p:nvPicPr>
        <p:blipFill>
          <a:blip r:embed="rId2"/>
          <a:stretch>
            <a:fillRect/>
          </a:stretch>
        </p:blipFill>
        <p:spPr>
          <a:xfrm>
            <a:off x="381190" y="3207431"/>
            <a:ext cx="8229600" cy="2618824"/>
          </a:xfrm>
          <a:prstGeom prst="rect">
            <a:avLst/>
          </a:prstGeom>
        </p:spPr>
      </p:pic>
    </p:spTree>
    <p:extLst>
      <p:ext uri="{BB962C8B-B14F-4D97-AF65-F5344CB8AC3E}">
        <p14:creationId xmlns:p14="http://schemas.microsoft.com/office/powerpoint/2010/main" val="1120844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p>
        </p:txBody>
      </p:sp>
      <p:sp>
        <p:nvSpPr>
          <p:cNvPr id="3" name="内容占位符 2"/>
          <p:cNvSpPr>
            <a:spLocks noGrp="1"/>
          </p:cNvSpPr>
          <p:nvPr>
            <p:ph idx="1"/>
          </p:nvPr>
        </p:nvSpPr>
        <p:spPr>
          <a:xfrm>
            <a:off x="0" y="1461319"/>
            <a:ext cx="9257122" cy="4562205"/>
          </a:xfrm>
        </p:spPr>
        <p:txBody>
          <a:bodyPr/>
          <a:lstStyle/>
          <a:p>
            <a:pPr>
              <a:lnSpc>
                <a:spcPct val="100000"/>
              </a:lnSpc>
            </a:pPr>
            <a:r>
              <a:rPr lang="zh-CN" altLang="en-US" sz="1500" dirty="0"/>
              <a:t>文档图像识别技术进展与应用​</a:t>
            </a:r>
            <a:r>
              <a:rPr lang="en-US" altLang="zh-CN" sz="1500" dirty="0"/>
              <a:t>, 2019, </a:t>
            </a:r>
            <a:r>
              <a:rPr lang="zh-CN" altLang="en-US" sz="1500" dirty="0"/>
              <a:t>中科院自动化研究所</a:t>
            </a:r>
            <a:r>
              <a:rPr lang="en-US" altLang="zh-CN" sz="1500" dirty="0"/>
              <a:t>, </a:t>
            </a:r>
            <a:r>
              <a:rPr lang="zh-CN" altLang="en-US" sz="1500" dirty="0"/>
              <a:t>刘成林</a:t>
            </a:r>
            <a:endParaRPr lang="en-US" altLang="zh-CN" sz="1500" dirty="0"/>
          </a:p>
          <a:p>
            <a:pPr>
              <a:lnSpc>
                <a:spcPct val="100000"/>
              </a:lnSpc>
            </a:pPr>
            <a:r>
              <a:rPr lang="zh-CN" altLang="en-US" sz="1500" dirty="0"/>
              <a:t>浅谈文字识别：新观察、新思考、新机遇</a:t>
            </a:r>
            <a:r>
              <a:rPr lang="en-US" altLang="zh-CN" sz="1500" dirty="0"/>
              <a:t>, 2019, </a:t>
            </a:r>
            <a:r>
              <a:rPr lang="zh-CN" altLang="en-US" sz="1500" dirty="0"/>
              <a:t>华南理工大学</a:t>
            </a:r>
            <a:r>
              <a:rPr lang="en-US" altLang="zh-CN" sz="1500" dirty="0"/>
              <a:t>,</a:t>
            </a:r>
            <a:r>
              <a:rPr lang="zh-CN" altLang="en-US" sz="1500" dirty="0"/>
              <a:t>金连文</a:t>
            </a:r>
            <a:endParaRPr lang="en-US" altLang="zh-CN" sz="1500" dirty="0"/>
          </a:p>
          <a:p>
            <a:pPr>
              <a:lnSpc>
                <a:spcPct val="100000"/>
              </a:lnSpc>
            </a:pPr>
            <a:r>
              <a:rPr lang="en-US" altLang="zh-CN" sz="1500" dirty="0"/>
              <a:t>Wikipedia - Document analysis / </a:t>
            </a:r>
            <a:r>
              <a:rPr lang="en-US" altLang="zh-CN" sz="1500" dirty="0">
                <a:ea typeface="微软雅黑" panose="020B0503020204020204" pitchFamily="34" charset="-122"/>
              </a:rPr>
              <a:t>ICDAR</a:t>
            </a:r>
          </a:p>
          <a:p>
            <a:pPr>
              <a:lnSpc>
                <a:spcPct val="100000"/>
              </a:lnSpc>
            </a:pPr>
            <a:r>
              <a:rPr lang="en-US" altLang="zh-CN" sz="1500" dirty="0"/>
              <a:t>G. Nagy, A prototype document image analysis system for technical journals. Computer, 1992</a:t>
            </a:r>
          </a:p>
          <a:p>
            <a:pPr>
              <a:lnSpc>
                <a:spcPct val="100000"/>
              </a:lnSpc>
            </a:pPr>
            <a:r>
              <a:rPr lang="en-US" altLang="zh-CN" sz="1500" dirty="0"/>
              <a:t>L. O'Gorman, The document spectrum for page layout analysis, IEEE T-PAMI, 1993</a:t>
            </a:r>
          </a:p>
          <a:p>
            <a:pPr>
              <a:lnSpc>
                <a:spcPct val="100000"/>
              </a:lnSpc>
            </a:pPr>
            <a:r>
              <a:rPr lang="en-US" altLang="zh-CN" sz="1500" dirty="0" err="1"/>
              <a:t>Youngmin</a:t>
            </a:r>
            <a:r>
              <a:rPr lang="en-US" altLang="zh-CN" sz="1500" dirty="0"/>
              <a:t> </a:t>
            </a:r>
            <a:r>
              <a:rPr lang="en-US" altLang="zh-CN" sz="1500" dirty="0" err="1"/>
              <a:t>Baek</a:t>
            </a:r>
            <a:r>
              <a:rPr lang="en-US" altLang="zh-CN" sz="1500" dirty="0"/>
              <a:t>,</a:t>
            </a:r>
            <a:r>
              <a:rPr lang="zh-CN" altLang="en-US" sz="1500" dirty="0"/>
              <a:t> </a:t>
            </a:r>
            <a:r>
              <a:rPr lang="en-US" altLang="zh-CN" sz="1500" dirty="0"/>
              <a:t>Character Region Awareness for Text Detection, CVPR2019</a:t>
            </a:r>
          </a:p>
          <a:p>
            <a:pPr>
              <a:lnSpc>
                <a:spcPct val="100000"/>
              </a:lnSpc>
            </a:pPr>
            <a:r>
              <a:rPr lang="en-US" altLang="zh-CN" sz="1500" dirty="0" err="1"/>
              <a:t>Xiaobing</a:t>
            </a:r>
            <a:r>
              <a:rPr lang="en-US" altLang="zh-CN" sz="1500" dirty="0"/>
              <a:t> Wang, Arbitrary Shape Scene Text Detection with Adaptive Text Region Representation, CVPR2019</a:t>
            </a:r>
          </a:p>
          <a:p>
            <a:pPr>
              <a:lnSpc>
                <a:spcPct val="100000"/>
              </a:lnSpc>
            </a:pPr>
            <a:r>
              <a:rPr lang="en-US" altLang="zh-CN" sz="1500" dirty="0" err="1"/>
              <a:t>Zhi</a:t>
            </a:r>
            <a:r>
              <a:rPr lang="en-US" altLang="zh-CN" sz="1500" dirty="0"/>
              <a:t> Tian, Detecting Text in Natural Image with Connectionist Text Proposal Network, ECCV2016</a:t>
            </a:r>
          </a:p>
          <a:p>
            <a:pPr>
              <a:lnSpc>
                <a:spcPct val="100000"/>
              </a:lnSpc>
            </a:pPr>
            <a:r>
              <a:rPr lang="en-US" altLang="zh-CN" sz="1500" dirty="0" err="1"/>
              <a:t>Baoguang</a:t>
            </a:r>
            <a:r>
              <a:rPr lang="en-US" altLang="zh-CN" sz="1500" dirty="0"/>
              <a:t> Shi,</a:t>
            </a:r>
            <a:r>
              <a:rPr lang="zh-CN" altLang="en-US" sz="1500" dirty="0"/>
              <a:t> </a:t>
            </a:r>
            <a:r>
              <a:rPr lang="en-US" altLang="zh-CN" sz="1500" dirty="0"/>
              <a:t>Detecting Oriented Text in Natural Images by Linking Segments, CVPR2017</a:t>
            </a:r>
          </a:p>
          <a:p>
            <a:pPr>
              <a:lnSpc>
                <a:spcPct val="100000"/>
              </a:lnSpc>
            </a:pPr>
            <a:r>
              <a:rPr lang="en-US" altLang="zh-CN" sz="1500" dirty="0"/>
              <a:t>Mask </a:t>
            </a:r>
            <a:r>
              <a:rPr lang="en-US" altLang="zh-CN" sz="1500" dirty="0" err="1"/>
              <a:t>TextSpotter</a:t>
            </a:r>
            <a:r>
              <a:rPr lang="en-US" altLang="zh-CN" sz="1500" dirty="0"/>
              <a:t>: An End-to-End Trainable Neural Network for Spotting Text with Arbitrary Shapes, ECCV2018</a:t>
            </a:r>
          </a:p>
          <a:p>
            <a:pPr>
              <a:lnSpc>
                <a:spcPct val="100000"/>
              </a:lnSpc>
            </a:pPr>
            <a:r>
              <a:rPr lang="en-US" altLang="zh-CN" sz="1500" dirty="0" err="1"/>
              <a:t>Baoguang</a:t>
            </a:r>
            <a:r>
              <a:rPr lang="en-US" altLang="zh-CN" sz="1500" dirty="0"/>
              <a:t> Shi, et al, An End-to-End Trainable Neural Network for Image-based Sequence Recognition and Its Application to Scene Text Recognition.</a:t>
            </a:r>
          </a:p>
          <a:p>
            <a:pPr>
              <a:lnSpc>
                <a:spcPct val="100000"/>
              </a:lnSpc>
            </a:pPr>
            <a:r>
              <a:rPr lang="en-US" altLang="zh-CN" sz="1500" dirty="0"/>
              <a:t>MORAN: A Multi-Object Rectified Attention Network for Scene Text Recognition, Pattern Recognition, 2019</a:t>
            </a:r>
          </a:p>
          <a:p>
            <a:pPr>
              <a:lnSpc>
                <a:spcPct val="100000"/>
              </a:lnSpc>
            </a:pPr>
            <a:r>
              <a:rPr lang="en-US" altLang="zh-CN" sz="1500" dirty="0"/>
              <a:t>ST Zhang, YL Liu, LW </a:t>
            </a:r>
            <a:r>
              <a:rPr lang="en-US" altLang="zh-CN" sz="1500" dirty="0" err="1"/>
              <a:t>Jin</a:t>
            </a:r>
            <a:r>
              <a:rPr lang="en-US" altLang="zh-CN" sz="1500" dirty="0"/>
              <a:t>, et al, </a:t>
            </a:r>
            <a:r>
              <a:rPr lang="en-US" altLang="zh-CN" sz="1500" dirty="0" err="1"/>
              <a:t>EnsNet</a:t>
            </a:r>
            <a:r>
              <a:rPr lang="en-US" altLang="zh-CN" sz="1500" dirty="0"/>
              <a:t>: Ensconce Text in the Wild, AAAI 2019.</a:t>
            </a:r>
          </a:p>
          <a:p>
            <a:pPr>
              <a:lnSpc>
                <a:spcPct val="100000"/>
              </a:lnSpc>
            </a:pPr>
            <a:r>
              <a:rPr lang="en-US" altLang="zh-CN" sz="1500" dirty="0"/>
              <a:t>X.-Y. </a:t>
            </a:r>
            <a:r>
              <a:rPr lang="en-US" altLang="zh-CN" sz="1500" dirty="0" err="1"/>
              <a:t>Zhang,et</a:t>
            </a:r>
            <a:r>
              <a:rPr lang="en-US" altLang="zh-CN" sz="1500" dirty="0"/>
              <a:t> al, New benchmark for online and offline handwritten Chinese character recognition with deep convolutional network and adaptation, Pattern Recognition, 2017</a:t>
            </a:r>
          </a:p>
          <a:p>
            <a:pPr>
              <a:lnSpc>
                <a:spcPct val="100000"/>
              </a:lnSpc>
            </a:pPr>
            <a:endParaRPr lang="en-US" altLang="zh-CN" sz="1500" dirty="0"/>
          </a:p>
          <a:p>
            <a:pPr>
              <a:lnSpc>
                <a:spcPct val="100000"/>
              </a:lnSpc>
            </a:pPr>
            <a:endParaRPr lang="zh-CN" altLang="en-US" sz="1500"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27</a:t>
            </a:fld>
            <a:endParaRPr lang="zh-CN" altLang="en-US"/>
          </a:p>
        </p:txBody>
      </p:sp>
    </p:spTree>
    <p:extLst>
      <p:ext uri="{BB962C8B-B14F-4D97-AF65-F5344CB8AC3E}">
        <p14:creationId xmlns:p14="http://schemas.microsoft.com/office/powerpoint/2010/main" val="325546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Formulated Problem</a:t>
            </a:r>
          </a:p>
        </p:txBody>
      </p:sp>
      <p:sp>
        <p:nvSpPr>
          <p:cNvPr id="3" name="内容占位符 2"/>
          <p:cNvSpPr>
            <a:spLocks noGrp="1"/>
          </p:cNvSpPr>
          <p:nvPr>
            <p:ph idx="1"/>
          </p:nvPr>
        </p:nvSpPr>
        <p:spPr>
          <a:xfrm>
            <a:off x="168494" y="1008517"/>
            <a:ext cx="8829675" cy="1895442"/>
          </a:xfrm>
        </p:spPr>
        <p:txBody>
          <a:bodyPr/>
          <a:lstStyle/>
          <a:p>
            <a:r>
              <a:rPr lang="zh-CN" altLang="en-US" dirty="0"/>
              <a:t>根据维基百科，文档分析的定义如下：</a:t>
            </a:r>
            <a:endParaRPr lang="en-US" altLang="zh-CN" dirty="0"/>
          </a:p>
          <a:p>
            <a:pPr lvl="1">
              <a:lnSpc>
                <a:spcPct val="100000"/>
              </a:lnSpc>
            </a:pPr>
            <a:r>
              <a:rPr lang="en-US" altLang="zh-CN" b="1" dirty="0"/>
              <a:t>Document analysis </a:t>
            </a:r>
            <a:r>
              <a:rPr lang="en-US" altLang="zh-CN" dirty="0"/>
              <a:t>is a type of qualitative research in which documents are reviewed by the analyst to assess an appraisal theme. Dissecting documents involves coding content into subjects like how focus group or interview transcripts are investigated.</a:t>
            </a: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3</a:t>
            </a:fld>
            <a:endParaRPr lang="zh-CN" altLang="en-US"/>
          </a:p>
        </p:txBody>
      </p:sp>
      <p:sp>
        <p:nvSpPr>
          <p:cNvPr id="6" name="内容占位符 2">
            <a:extLst>
              <a:ext uri="{FF2B5EF4-FFF2-40B4-BE49-F238E27FC236}">
                <a16:creationId xmlns:a16="http://schemas.microsoft.com/office/drawing/2014/main" id="{761C2CE4-7364-4813-9EEA-BE8A39341241}"/>
              </a:ext>
            </a:extLst>
          </p:cNvPr>
          <p:cNvSpPr txBox="1">
            <a:spLocks/>
          </p:cNvSpPr>
          <p:nvPr/>
        </p:nvSpPr>
        <p:spPr bwMode="auto">
          <a:xfrm>
            <a:off x="168494" y="3072803"/>
            <a:ext cx="8829675"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dirty="0"/>
              <a:t>简而言之，</a:t>
            </a:r>
            <a:r>
              <a:rPr lang="zh-CN" altLang="en-US" u="sng" dirty="0">
                <a:effectLst>
                  <a:outerShdw blurRad="38100" dist="38100" dir="2700000" algn="tl">
                    <a:srgbClr val="000000">
                      <a:alpha val="43137"/>
                    </a:srgbClr>
                  </a:outerShdw>
                </a:effectLst>
              </a:rPr>
              <a:t>文档分析</a:t>
            </a:r>
            <a:r>
              <a:rPr lang="zh-CN" altLang="en-US" dirty="0"/>
              <a:t> 指的是从文档图像提取文本信息，包括文本分割、识别、上下文处理、语义信息提取等。</a:t>
            </a:r>
            <a:endParaRPr lang="en-US" altLang="zh-CN" dirty="0"/>
          </a:p>
        </p:txBody>
      </p:sp>
      <p:sp>
        <p:nvSpPr>
          <p:cNvPr id="7" name="内容占位符 2">
            <a:extLst>
              <a:ext uri="{FF2B5EF4-FFF2-40B4-BE49-F238E27FC236}">
                <a16:creationId xmlns:a16="http://schemas.microsoft.com/office/drawing/2014/main" id="{86BA2B77-0A99-4668-9987-3307AEF1DD94}"/>
              </a:ext>
            </a:extLst>
          </p:cNvPr>
          <p:cNvSpPr txBox="1">
            <a:spLocks/>
          </p:cNvSpPr>
          <p:nvPr/>
        </p:nvSpPr>
        <p:spPr bwMode="auto">
          <a:xfrm>
            <a:off x="168494" y="4156048"/>
            <a:ext cx="8829675" cy="230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dirty="0"/>
              <a:t>根据维基百科，</a:t>
            </a:r>
            <a:r>
              <a:rPr lang="zh-CN" altLang="en-US" u="sng" dirty="0">
                <a:effectLst>
                  <a:outerShdw blurRad="38100" dist="38100" dir="2700000" algn="tl">
                    <a:srgbClr val="000000">
                      <a:alpha val="43137"/>
                    </a:srgbClr>
                  </a:outerShdw>
                </a:effectLst>
              </a:rPr>
              <a:t>文档</a:t>
            </a:r>
            <a:r>
              <a:rPr lang="zh-CN" altLang="en-US" dirty="0"/>
              <a:t> 可以分为以下三类：</a:t>
            </a:r>
            <a:endParaRPr lang="en-US" altLang="zh-CN" dirty="0"/>
          </a:p>
          <a:p>
            <a:pPr lvl="1">
              <a:lnSpc>
                <a:spcPct val="100000"/>
              </a:lnSpc>
            </a:pPr>
            <a:r>
              <a:rPr lang="en-US" altLang="zh-CN" b="1" dirty="0"/>
              <a:t>Public Records</a:t>
            </a:r>
            <a:r>
              <a:rPr lang="en-US" altLang="zh-CN" dirty="0"/>
              <a:t>, such as understudy transcripts, statements of purpose, yearly reports, strategy manuals, understudy handbooks and vital arrangements.</a:t>
            </a:r>
          </a:p>
          <a:p>
            <a:pPr lvl="1">
              <a:lnSpc>
                <a:spcPct val="100000"/>
              </a:lnSpc>
            </a:pPr>
            <a:r>
              <a:rPr lang="en-US" altLang="zh-CN" b="1" dirty="0"/>
              <a:t>Personal Documents</a:t>
            </a:r>
            <a:r>
              <a:rPr lang="en-US" altLang="zh-CN" dirty="0"/>
              <a:t>, such as date-books, messages, scrapbooks, online journals, Facebook posts, obligation logs, occurrence reports.</a:t>
            </a:r>
          </a:p>
          <a:p>
            <a:pPr lvl="1">
              <a:lnSpc>
                <a:spcPct val="100000"/>
              </a:lnSpc>
            </a:pPr>
            <a:r>
              <a:rPr lang="en-US" altLang="zh-CN" b="1" dirty="0"/>
              <a:t>Physical Evidence</a:t>
            </a:r>
            <a:r>
              <a:rPr lang="en-US" altLang="zh-CN" dirty="0"/>
              <a:t>, such as flyers, publications, plans.</a:t>
            </a:r>
          </a:p>
        </p:txBody>
      </p:sp>
    </p:spTree>
    <p:extLst>
      <p:ext uri="{BB962C8B-B14F-4D97-AF65-F5344CB8AC3E}">
        <p14:creationId xmlns:p14="http://schemas.microsoft.com/office/powerpoint/2010/main" val="189596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Formulated Problem</a:t>
            </a:r>
          </a:p>
        </p:txBody>
      </p:sp>
      <p:sp>
        <p:nvSpPr>
          <p:cNvPr id="3" name="内容占位符 2"/>
          <p:cNvSpPr>
            <a:spLocks noGrp="1"/>
          </p:cNvSpPr>
          <p:nvPr>
            <p:ph idx="1"/>
          </p:nvPr>
        </p:nvSpPr>
        <p:spPr>
          <a:xfrm>
            <a:off x="168494" y="1066607"/>
            <a:ext cx="8497041" cy="862814"/>
          </a:xfrm>
        </p:spPr>
        <p:txBody>
          <a:bodyPr/>
          <a:lstStyle/>
          <a:p>
            <a:pPr>
              <a:lnSpc>
                <a:spcPct val="100000"/>
              </a:lnSpc>
            </a:pPr>
            <a:r>
              <a:rPr lang="zh-CN" altLang="en-US" dirty="0"/>
              <a:t>根据中科院自动化所的刘成林教授，</a:t>
            </a:r>
            <a:r>
              <a:rPr lang="zh-CN" altLang="en-US" u="sng" dirty="0">
                <a:effectLst>
                  <a:outerShdw blurRad="38100" dist="38100" dir="2700000" algn="tl">
                    <a:srgbClr val="000000">
                      <a:alpha val="43137"/>
                    </a:srgbClr>
                  </a:outerShdw>
                </a:effectLst>
              </a:rPr>
              <a:t>文档</a:t>
            </a:r>
            <a:r>
              <a:rPr lang="zh-CN" altLang="en-US" dirty="0"/>
              <a:t> 就是载有文字符号的纸张、图像或电子文件。</a:t>
            </a: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4</a:t>
            </a:fld>
            <a:endParaRPr lang="zh-CN" altLang="en-US"/>
          </a:p>
        </p:txBody>
      </p:sp>
      <p:pic>
        <p:nvPicPr>
          <p:cNvPr id="5" name="图片 4">
            <a:extLst>
              <a:ext uri="{FF2B5EF4-FFF2-40B4-BE49-F238E27FC236}">
                <a16:creationId xmlns:a16="http://schemas.microsoft.com/office/drawing/2014/main" id="{6BC00C33-256A-469D-B972-C7CD93B130D8}"/>
              </a:ext>
            </a:extLst>
          </p:cNvPr>
          <p:cNvPicPr>
            <a:picLocks noChangeAspect="1"/>
          </p:cNvPicPr>
          <p:nvPr/>
        </p:nvPicPr>
        <p:blipFill>
          <a:blip r:embed="rId2"/>
          <a:stretch>
            <a:fillRect/>
          </a:stretch>
        </p:blipFill>
        <p:spPr>
          <a:xfrm>
            <a:off x="826275" y="1866916"/>
            <a:ext cx="7491450" cy="4026374"/>
          </a:xfrm>
          <a:prstGeom prst="rect">
            <a:avLst/>
          </a:prstGeom>
        </p:spPr>
      </p:pic>
      <p:sp>
        <p:nvSpPr>
          <p:cNvPr id="10" name="内容占位符 2">
            <a:extLst>
              <a:ext uri="{FF2B5EF4-FFF2-40B4-BE49-F238E27FC236}">
                <a16:creationId xmlns:a16="http://schemas.microsoft.com/office/drawing/2014/main" id="{CABA5B4D-151E-4285-8456-D78E07610A8A}"/>
              </a:ext>
            </a:extLst>
          </p:cNvPr>
          <p:cNvSpPr txBox="1">
            <a:spLocks/>
          </p:cNvSpPr>
          <p:nvPr/>
        </p:nvSpPr>
        <p:spPr bwMode="auto">
          <a:xfrm>
            <a:off x="168494" y="6046134"/>
            <a:ext cx="8829675" cy="45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dirty="0"/>
              <a:t>文档分析就是把蓝色框里的内容转化成规范化的文档。</a:t>
            </a:r>
          </a:p>
          <a:p>
            <a:pPr>
              <a:lnSpc>
                <a:spcPct val="100000"/>
              </a:lnSpc>
            </a:pPr>
            <a:endParaRPr lang="zh-CN" altLang="en-US" dirty="0"/>
          </a:p>
        </p:txBody>
      </p:sp>
    </p:spTree>
    <p:extLst>
      <p:ext uri="{BB962C8B-B14F-4D97-AF65-F5344CB8AC3E}">
        <p14:creationId xmlns:p14="http://schemas.microsoft.com/office/powerpoint/2010/main" val="212285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Relevant Competition or Conference</a:t>
            </a:r>
          </a:p>
        </p:txBody>
      </p:sp>
      <p:sp>
        <p:nvSpPr>
          <p:cNvPr id="3" name="内容占位符 2"/>
          <p:cNvSpPr>
            <a:spLocks noGrp="1"/>
          </p:cNvSpPr>
          <p:nvPr>
            <p:ph idx="1"/>
          </p:nvPr>
        </p:nvSpPr>
        <p:spPr>
          <a:xfrm>
            <a:off x="197069" y="1072819"/>
            <a:ext cx="8727856" cy="1572759"/>
          </a:xfrm>
        </p:spPr>
        <p:txBody>
          <a:bodyPr/>
          <a:lstStyle/>
          <a:p>
            <a:r>
              <a:rPr lang="en-US" altLang="zh-CN" sz="2000" dirty="0">
                <a:latin typeface="+mj-lt"/>
                <a:ea typeface="微软雅黑" panose="020B0503020204020204" pitchFamily="34" charset="-122"/>
              </a:rPr>
              <a:t>International Conference on Document Analysis and Recognition (ICDAR)</a:t>
            </a:r>
          </a:p>
          <a:p>
            <a:pPr marL="0" indent="0">
              <a:buNone/>
            </a:pPr>
            <a:r>
              <a:rPr lang="en-US" altLang="zh-CN" sz="1800" dirty="0"/>
              <a:t>        ICDAR</a:t>
            </a:r>
            <a:r>
              <a:rPr lang="zh-CN" altLang="en-US" sz="1800" dirty="0"/>
              <a:t>国际文档分析与识别大会是由国际模式识别学会（</a:t>
            </a:r>
            <a:r>
              <a:rPr lang="en-US" altLang="zh-CN" sz="1800" dirty="0"/>
              <a:t>IAPR</a:t>
            </a:r>
            <a:r>
              <a:rPr lang="zh-CN" altLang="en-US" sz="1800" dirty="0"/>
              <a:t>）组织的专业会议之一，是文档分析与识别、模式识别领域世界上最重要的国际学术会议之一，每两年举办一次，</a:t>
            </a:r>
            <a:r>
              <a:rPr lang="en-US" altLang="zh-CN" sz="1800" dirty="0"/>
              <a:t>1991</a:t>
            </a:r>
            <a:r>
              <a:rPr lang="zh-CN" altLang="en-US" sz="1800" dirty="0"/>
              <a:t>年开始举办第一届，</a:t>
            </a:r>
            <a:r>
              <a:rPr lang="en-US" altLang="zh-CN" sz="1800" dirty="0"/>
              <a:t>2019</a:t>
            </a:r>
            <a:r>
              <a:rPr lang="zh-CN" altLang="en-US" sz="1800" dirty="0"/>
              <a:t>年迎来第十五届。</a:t>
            </a:r>
          </a:p>
          <a:p>
            <a:endParaRPr lang="zh-CN" altLang="en-US"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5</a:t>
            </a:fld>
            <a:endParaRPr lang="zh-CN" altLang="en-US"/>
          </a:p>
        </p:txBody>
      </p:sp>
      <p:sp>
        <p:nvSpPr>
          <p:cNvPr id="6" name="内容占位符 2">
            <a:extLst>
              <a:ext uri="{FF2B5EF4-FFF2-40B4-BE49-F238E27FC236}">
                <a16:creationId xmlns:a16="http://schemas.microsoft.com/office/drawing/2014/main" id="{336EC122-4456-4419-9565-BCF8F8B871C8}"/>
              </a:ext>
            </a:extLst>
          </p:cNvPr>
          <p:cNvSpPr txBox="1">
            <a:spLocks/>
          </p:cNvSpPr>
          <p:nvPr/>
        </p:nvSpPr>
        <p:spPr bwMode="auto">
          <a:xfrm>
            <a:off x="197069" y="2824732"/>
            <a:ext cx="4441606" cy="352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000" dirty="0">
                <a:latin typeface="+mj-lt"/>
                <a:ea typeface="微软雅黑" panose="020B0503020204020204" pitchFamily="34" charset="-122"/>
              </a:rPr>
              <a:t>ICDAR Robust Reading Competition</a:t>
            </a:r>
            <a:endParaRPr lang="zh-CN" altLang="en-US" sz="2000" dirty="0">
              <a:latin typeface="+mj-lt"/>
              <a:ea typeface="微软雅黑" panose="020B0503020204020204" pitchFamily="34" charset="-122"/>
            </a:endParaRPr>
          </a:p>
          <a:p>
            <a:pPr marL="0" indent="0">
              <a:buNone/>
            </a:pPr>
            <a:r>
              <a:rPr lang="zh-CN" altLang="en-US" sz="1800" dirty="0"/>
              <a:t>        自 </a:t>
            </a:r>
            <a:r>
              <a:rPr lang="en-US" altLang="zh-CN" sz="1800" dirty="0"/>
              <a:t>2003 </a:t>
            </a:r>
            <a:r>
              <a:rPr lang="zh-CN" altLang="en-US" sz="1800" dirty="0"/>
              <a:t>年 </a:t>
            </a:r>
            <a:r>
              <a:rPr lang="en-US" altLang="zh-CN" sz="1800" dirty="0"/>
              <a:t>ICDAR </a:t>
            </a:r>
            <a:r>
              <a:rPr lang="zh-CN" altLang="en-US" sz="1800" dirty="0"/>
              <a:t>设立该竞赛以来，该竞赛就成了评测和检验自然场景</a:t>
            </a:r>
            <a:r>
              <a:rPr lang="en-US" altLang="zh-CN" sz="1800" dirty="0"/>
              <a:t>/</a:t>
            </a:r>
            <a:r>
              <a:rPr lang="zh-CN" altLang="en-US" sz="1800" dirty="0"/>
              <a:t>网络图片文本自动提取与智能识别最新技术研究进展的重要国际赛事及标准，竞赛中的诸多方法对 </a:t>
            </a:r>
            <a:r>
              <a:rPr lang="en-US" altLang="zh-CN" sz="1800" dirty="0"/>
              <a:t>OCR </a:t>
            </a:r>
            <a:r>
              <a:rPr lang="zh-CN" altLang="en-US" sz="1800" dirty="0"/>
              <a:t>技术发展具有强大推动力。高技术难度、高实际应用性，也使该盛会受到科研院校、科技公司等关注，至今已有 </a:t>
            </a:r>
            <a:r>
              <a:rPr lang="en-US" altLang="zh-CN" sz="1800" dirty="0"/>
              <a:t>89 </a:t>
            </a:r>
            <a:r>
              <a:rPr lang="zh-CN" altLang="en-US" sz="1800" dirty="0"/>
              <a:t>个国家的 </a:t>
            </a:r>
            <a:r>
              <a:rPr lang="en-US" altLang="zh-CN" sz="1800" dirty="0"/>
              <a:t>3500 </a:t>
            </a:r>
            <a:r>
              <a:rPr lang="zh-CN" altLang="en-US" sz="1800" dirty="0"/>
              <a:t>多支队伍参与。</a:t>
            </a:r>
          </a:p>
          <a:p>
            <a:endParaRPr lang="zh-CN" altLang="en-US" sz="18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3FC0D55-F29C-439F-8942-48078227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75" y="2930057"/>
            <a:ext cx="4124325" cy="3369391"/>
          </a:xfrm>
          <a:prstGeom prst="rect">
            <a:avLst/>
          </a:prstGeom>
        </p:spPr>
      </p:pic>
    </p:spTree>
    <p:extLst>
      <p:ext uri="{BB962C8B-B14F-4D97-AF65-F5344CB8AC3E}">
        <p14:creationId xmlns:p14="http://schemas.microsoft.com/office/powerpoint/2010/main" val="2802289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Industry and Research Group</a:t>
            </a:r>
            <a:endParaRPr lang="zh-CN" altLang="en-US" dirty="0"/>
          </a:p>
        </p:txBody>
      </p:sp>
      <p:sp>
        <p:nvSpPr>
          <p:cNvPr id="6" name="内容占位符 2">
            <a:extLst>
              <a:ext uri="{FF2B5EF4-FFF2-40B4-BE49-F238E27FC236}">
                <a16:creationId xmlns:a16="http://schemas.microsoft.com/office/drawing/2014/main" id="{A83F9BD1-ED5C-41EA-A8A9-E66825FD6E94}"/>
              </a:ext>
            </a:extLst>
          </p:cNvPr>
          <p:cNvSpPr>
            <a:spLocks noGrp="1"/>
          </p:cNvSpPr>
          <p:nvPr>
            <p:ph idx="1"/>
          </p:nvPr>
        </p:nvSpPr>
        <p:spPr>
          <a:xfrm>
            <a:off x="168494" y="1008517"/>
            <a:ext cx="8829675" cy="1426339"/>
          </a:xfrm>
        </p:spPr>
        <p:txBody>
          <a:bodyPr/>
          <a:lstStyle/>
          <a:p>
            <a:r>
              <a:rPr lang="zh-CN" altLang="en-US" dirty="0"/>
              <a:t>工业界</a:t>
            </a:r>
            <a:r>
              <a:rPr lang="en-US" altLang="zh-CN" dirty="0"/>
              <a:t>AI</a:t>
            </a:r>
            <a:r>
              <a:rPr lang="zh-CN" altLang="en-US" dirty="0"/>
              <a:t>开放平台：</a:t>
            </a:r>
            <a:endParaRPr lang="en-US" altLang="zh-CN" dirty="0"/>
          </a:p>
          <a:p>
            <a:pPr lvl="1">
              <a:lnSpc>
                <a:spcPct val="100000"/>
              </a:lnSpc>
            </a:pPr>
            <a:r>
              <a:rPr lang="zh-CN" altLang="en-US" dirty="0"/>
              <a:t>多类型：</a:t>
            </a:r>
            <a:r>
              <a:rPr lang="zh-CN" altLang="en-US" dirty="0">
                <a:latin typeface="楷体" panose="02010609060101010101" pitchFamily="49" charset="-122"/>
                <a:ea typeface="楷体" panose="02010609060101010101" pitchFamily="49" charset="-122"/>
              </a:rPr>
              <a:t>通用文字识别、卡证识别、票据单据识别、自定义模板识别。</a:t>
            </a:r>
          </a:p>
          <a:p>
            <a:pPr lvl="1">
              <a:lnSpc>
                <a:spcPct val="100000"/>
              </a:lnSpc>
            </a:pPr>
            <a:r>
              <a:rPr lang="zh-CN" altLang="en-US" dirty="0"/>
              <a:t>多平台：</a:t>
            </a:r>
            <a:r>
              <a:rPr lang="zh-CN" altLang="en-US" dirty="0">
                <a:latin typeface="楷体" panose="02010609060101010101" pitchFamily="49" charset="-122"/>
                <a:ea typeface="楷体" panose="02010609060101010101" pitchFamily="49" charset="-122"/>
              </a:rPr>
              <a:t>百度、阿里、腾讯、睿琪票据等。</a:t>
            </a:r>
          </a:p>
        </p:txBody>
      </p:sp>
      <p:graphicFrame>
        <p:nvGraphicFramePr>
          <p:cNvPr id="7" name="表格 6">
            <a:extLst>
              <a:ext uri="{FF2B5EF4-FFF2-40B4-BE49-F238E27FC236}">
                <a16:creationId xmlns:a16="http://schemas.microsoft.com/office/drawing/2014/main" id="{2C260205-EC94-4BF4-9D13-6504B8C77C78}"/>
              </a:ext>
            </a:extLst>
          </p:cNvPr>
          <p:cNvGraphicFramePr>
            <a:graphicFrameLocks noGrp="1"/>
          </p:cNvGraphicFramePr>
          <p:nvPr>
            <p:extLst>
              <p:ext uri="{D42A27DB-BD31-4B8C-83A1-F6EECF244321}">
                <p14:modId xmlns:p14="http://schemas.microsoft.com/office/powerpoint/2010/main" val="1681634630"/>
              </p:ext>
            </p:extLst>
          </p:nvPr>
        </p:nvGraphicFramePr>
        <p:xfrm>
          <a:off x="1142652" y="2538903"/>
          <a:ext cx="6604303" cy="1483360"/>
        </p:xfrm>
        <a:graphic>
          <a:graphicData uri="http://schemas.openxmlformats.org/drawingml/2006/table">
            <a:tbl>
              <a:tblPr firstRow="1" bandRow="1">
                <a:tableStyleId>{2D5ABB26-0587-4C30-8999-92F81FD0307C}</a:tableStyleId>
              </a:tblPr>
              <a:tblGrid>
                <a:gridCol w="1007179">
                  <a:extLst>
                    <a:ext uri="{9D8B030D-6E8A-4147-A177-3AD203B41FA5}">
                      <a16:colId xmlns:a16="http://schemas.microsoft.com/office/drawing/2014/main" val="20000"/>
                    </a:ext>
                  </a:extLst>
                </a:gridCol>
                <a:gridCol w="5597124">
                  <a:extLst>
                    <a:ext uri="{9D8B030D-6E8A-4147-A177-3AD203B41FA5}">
                      <a16:colId xmlns:a16="http://schemas.microsoft.com/office/drawing/2014/main" val="20001"/>
                    </a:ext>
                  </a:extLst>
                </a:gridCol>
              </a:tblGrid>
              <a:tr h="370840">
                <a:tc>
                  <a:txBody>
                    <a:bodyPr/>
                    <a:lstStyle/>
                    <a:p>
                      <a:pPr algn="ctr"/>
                      <a:r>
                        <a:rPr lang="zh-CN" altLang="en-US" sz="1400" dirty="0"/>
                        <a:t>百度</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1400" dirty="0"/>
                        <a:t>中文识别较好，支持竖排文字检测，提供单字位置</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zh-CN" altLang="en-US" sz="1400" dirty="0"/>
                        <a:t>腾讯</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latin typeface="+mn-lt"/>
                          <a:ea typeface="+mn-ea"/>
                          <a:cs typeface="+mn-cs"/>
                        </a:rPr>
                        <a:t>增值税发票识别准确率最高，不支持商品区分，不支持自定义模板</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zh-CN" altLang="en-US" sz="1400" dirty="0"/>
                        <a:t>阿里</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00" dirty="0"/>
                        <a:t>不支持混贴票据识别</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zh-CN" altLang="en-US" sz="1400" dirty="0"/>
                        <a:t>睿琪票据</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sz="1400" b="0" i="0" kern="1200" dirty="0">
                          <a:solidFill>
                            <a:schemeClr val="tx1"/>
                          </a:solidFill>
                          <a:effectLst/>
                          <a:latin typeface="+mn-lt"/>
                          <a:ea typeface="+mn-ea"/>
                          <a:cs typeface="+mn-cs"/>
                        </a:rPr>
                        <a:t>提供场景化票据识别解决方案，提供移动端软件</a:t>
                      </a:r>
                      <a:endParaRPr lang="en-US" altLang="zh-CN"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8" name="内容占位符 2">
            <a:extLst>
              <a:ext uri="{FF2B5EF4-FFF2-40B4-BE49-F238E27FC236}">
                <a16:creationId xmlns:a16="http://schemas.microsoft.com/office/drawing/2014/main" id="{9FF3FD13-4A11-4874-84D6-2ACBD67FC947}"/>
              </a:ext>
            </a:extLst>
          </p:cNvPr>
          <p:cNvSpPr txBox="1">
            <a:spLocks/>
          </p:cNvSpPr>
          <p:nvPr/>
        </p:nvSpPr>
        <p:spPr bwMode="auto">
          <a:xfrm>
            <a:off x="314325" y="4244360"/>
            <a:ext cx="8829675" cy="18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t>中国学术界知名团队</a:t>
            </a:r>
          </a:p>
          <a:p>
            <a:pPr lvl="1">
              <a:lnSpc>
                <a:spcPct val="100000"/>
              </a:lnSpc>
            </a:pPr>
            <a:r>
              <a:rPr lang="zh-CN" altLang="en-US" dirty="0">
                <a:latin typeface="楷体" panose="02010609060101010101" pitchFamily="49" charset="-122"/>
                <a:ea typeface="楷体" panose="02010609060101010101" pitchFamily="49" charset="-122"/>
              </a:rPr>
              <a:t>华中科技大学 白翔</a:t>
            </a:r>
          </a:p>
          <a:p>
            <a:pPr lvl="1">
              <a:lnSpc>
                <a:spcPct val="100000"/>
              </a:lnSpc>
            </a:pPr>
            <a:r>
              <a:rPr lang="zh-CN" altLang="en-US" dirty="0">
                <a:latin typeface="楷体" panose="02010609060101010101" pitchFamily="49" charset="-122"/>
                <a:ea typeface="楷体" panose="02010609060101010101" pitchFamily="49" charset="-122"/>
              </a:rPr>
              <a:t>华南理工大学 金连文</a:t>
            </a:r>
          </a:p>
          <a:p>
            <a:pPr lvl="1">
              <a:lnSpc>
                <a:spcPct val="100000"/>
              </a:lnSpc>
            </a:pPr>
            <a:r>
              <a:rPr lang="zh-CN" altLang="en-US" dirty="0">
                <a:latin typeface="楷体" panose="02010609060101010101" pitchFamily="49" charset="-122"/>
                <a:ea typeface="楷体" panose="02010609060101010101" pitchFamily="49" charset="-122"/>
              </a:rPr>
              <a:t>中科院自动化所 刘成林</a:t>
            </a:r>
            <a:endParaRPr lang="en-US" altLang="zh-CN" dirty="0">
              <a:latin typeface="楷体" panose="02010609060101010101" pitchFamily="49" charset="-122"/>
              <a:ea typeface="楷体" panose="02010609060101010101" pitchFamily="49" charset="-122"/>
            </a:endParaRPr>
          </a:p>
          <a:p>
            <a:pPr lvl="1">
              <a:lnSpc>
                <a:spcPct val="100000"/>
              </a:lnSpc>
            </a:pP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9846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Pipeline</a:t>
            </a:r>
            <a:endParaRPr lang="zh-CN" altLang="en-US" dirty="0"/>
          </a:p>
        </p:txBody>
      </p:sp>
      <p:grpSp>
        <p:nvGrpSpPr>
          <p:cNvPr id="9" name="组合 8">
            <a:extLst>
              <a:ext uri="{FF2B5EF4-FFF2-40B4-BE49-F238E27FC236}">
                <a16:creationId xmlns:a16="http://schemas.microsoft.com/office/drawing/2014/main" id="{153B6276-CA5F-4B19-BF70-8EC7C93E65B4}"/>
              </a:ext>
            </a:extLst>
          </p:cNvPr>
          <p:cNvGrpSpPr/>
          <p:nvPr/>
        </p:nvGrpSpPr>
        <p:grpSpPr>
          <a:xfrm>
            <a:off x="229505" y="2168940"/>
            <a:ext cx="8684990" cy="4117151"/>
            <a:chOff x="510408" y="1126821"/>
            <a:chExt cx="10957705" cy="4765979"/>
          </a:xfrm>
        </p:grpSpPr>
        <p:sp>
          <p:nvSpPr>
            <p:cNvPr id="10" name="矩形 9">
              <a:extLst>
                <a:ext uri="{FF2B5EF4-FFF2-40B4-BE49-F238E27FC236}">
                  <a16:creationId xmlns:a16="http://schemas.microsoft.com/office/drawing/2014/main" id="{D40ECAB3-45E4-4291-BC04-3CBC2B24B4EC}"/>
                </a:ext>
              </a:extLst>
            </p:cNvPr>
            <p:cNvSpPr/>
            <p:nvPr/>
          </p:nvSpPr>
          <p:spPr>
            <a:xfrm>
              <a:off x="510408" y="2147024"/>
              <a:ext cx="1739660" cy="3745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5D4C7BB7-75B3-4795-B662-C81B21C0F3AD}"/>
                </a:ext>
              </a:extLst>
            </p:cNvPr>
            <p:cNvSpPr/>
            <p:nvPr/>
          </p:nvSpPr>
          <p:spPr>
            <a:xfrm>
              <a:off x="6605853" y="2863850"/>
              <a:ext cx="2890876" cy="30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B7677423-90EE-4744-9D48-0C8E6D9ABD3B}"/>
                </a:ext>
              </a:extLst>
            </p:cNvPr>
            <p:cNvSpPr/>
            <p:nvPr/>
          </p:nvSpPr>
          <p:spPr>
            <a:xfrm>
              <a:off x="4590256" y="3016250"/>
              <a:ext cx="1739660" cy="28765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a:extLst>
                <a:ext uri="{FF2B5EF4-FFF2-40B4-BE49-F238E27FC236}">
                  <a16:creationId xmlns:a16="http://schemas.microsoft.com/office/drawing/2014/main" id="{B1BFCC18-95A1-41E0-BD6F-0C7BAE8F9463}"/>
                </a:ext>
              </a:extLst>
            </p:cNvPr>
            <p:cNvSpPr/>
            <p:nvPr/>
          </p:nvSpPr>
          <p:spPr>
            <a:xfrm>
              <a:off x="2574661" y="1126821"/>
              <a:ext cx="1739660" cy="47659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1DC79371-2610-4F4F-A3D2-4D3679E58A51}"/>
                </a:ext>
              </a:extLst>
            </p:cNvPr>
            <p:cNvSpPr/>
            <p:nvPr/>
          </p:nvSpPr>
          <p:spPr>
            <a:xfrm>
              <a:off x="9772663" y="2225675"/>
              <a:ext cx="1695450" cy="36671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a:extLst>
                <a:ext uri="{FF2B5EF4-FFF2-40B4-BE49-F238E27FC236}">
                  <a16:creationId xmlns:a16="http://schemas.microsoft.com/office/drawing/2014/main" id="{FA7E2732-9CFC-41F5-A1B7-F797181F0E91}"/>
                </a:ext>
              </a:extLst>
            </p:cNvPr>
            <p:cNvSpPr txBox="1"/>
            <p:nvPr/>
          </p:nvSpPr>
          <p:spPr>
            <a:xfrm>
              <a:off x="2629685" y="5445999"/>
              <a:ext cx="1629611" cy="347372"/>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文档布局分析</a:t>
              </a:r>
            </a:p>
          </p:txBody>
        </p:sp>
        <p:sp>
          <p:nvSpPr>
            <p:cNvPr id="16" name="文本框 15">
              <a:extLst>
                <a:ext uri="{FF2B5EF4-FFF2-40B4-BE49-F238E27FC236}">
                  <a16:creationId xmlns:a16="http://schemas.microsoft.com/office/drawing/2014/main" id="{A4013E02-3E49-424B-82BD-D398CD83217A}"/>
                </a:ext>
              </a:extLst>
            </p:cNvPr>
            <p:cNvSpPr txBox="1"/>
            <p:nvPr/>
          </p:nvSpPr>
          <p:spPr>
            <a:xfrm>
              <a:off x="732717" y="5445683"/>
              <a:ext cx="1381125" cy="347372"/>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图像预处理</a:t>
              </a:r>
            </a:p>
          </p:txBody>
        </p:sp>
        <p:sp>
          <p:nvSpPr>
            <p:cNvPr id="17" name="文本框 16">
              <a:extLst>
                <a:ext uri="{FF2B5EF4-FFF2-40B4-BE49-F238E27FC236}">
                  <a16:creationId xmlns:a16="http://schemas.microsoft.com/office/drawing/2014/main" id="{5476B1AA-ED9F-44FF-B006-6F3D228B8831}"/>
                </a:ext>
              </a:extLst>
            </p:cNvPr>
            <p:cNvSpPr txBox="1"/>
            <p:nvPr/>
          </p:nvSpPr>
          <p:spPr>
            <a:xfrm>
              <a:off x="4908509" y="5450971"/>
              <a:ext cx="1381125"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文本检测</a:t>
              </a:r>
            </a:p>
          </p:txBody>
        </p:sp>
        <p:sp>
          <p:nvSpPr>
            <p:cNvPr id="18" name="文本框 17">
              <a:extLst>
                <a:ext uri="{FF2B5EF4-FFF2-40B4-BE49-F238E27FC236}">
                  <a16:creationId xmlns:a16="http://schemas.microsoft.com/office/drawing/2014/main" id="{ADEA8E64-EBD6-4A16-98F6-A486A19A2C64}"/>
                </a:ext>
              </a:extLst>
            </p:cNvPr>
            <p:cNvSpPr txBox="1"/>
            <p:nvPr/>
          </p:nvSpPr>
          <p:spPr>
            <a:xfrm>
              <a:off x="7539189" y="5453666"/>
              <a:ext cx="1381125" cy="400109"/>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字段提取</a:t>
              </a:r>
            </a:p>
          </p:txBody>
        </p:sp>
        <p:sp>
          <p:nvSpPr>
            <p:cNvPr id="19" name="文本框 18">
              <a:extLst>
                <a:ext uri="{FF2B5EF4-FFF2-40B4-BE49-F238E27FC236}">
                  <a16:creationId xmlns:a16="http://schemas.microsoft.com/office/drawing/2014/main" id="{4A17A400-8E9F-4FD8-8502-2B4E560893F5}"/>
                </a:ext>
              </a:extLst>
            </p:cNvPr>
            <p:cNvSpPr txBox="1"/>
            <p:nvPr/>
          </p:nvSpPr>
          <p:spPr>
            <a:xfrm>
              <a:off x="10086988" y="5445999"/>
              <a:ext cx="1381125" cy="347372"/>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rPr>
                <a:t>语义识别</a:t>
              </a:r>
            </a:p>
          </p:txBody>
        </p:sp>
        <p:sp>
          <p:nvSpPr>
            <p:cNvPr id="20" name="矩形 19">
              <a:extLst>
                <a:ext uri="{FF2B5EF4-FFF2-40B4-BE49-F238E27FC236}">
                  <a16:creationId xmlns:a16="http://schemas.microsoft.com/office/drawing/2014/main" id="{FDB4F111-E3DB-412D-99E1-ADCF7B65BE1D}"/>
                </a:ext>
              </a:extLst>
            </p:cNvPr>
            <p:cNvSpPr/>
            <p:nvPr/>
          </p:nvSpPr>
          <p:spPr>
            <a:xfrm>
              <a:off x="9841475" y="3479513"/>
              <a:ext cx="1541750" cy="630021"/>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矫正文本内容</a:t>
              </a:r>
            </a:p>
          </p:txBody>
        </p:sp>
        <p:cxnSp>
          <p:nvCxnSpPr>
            <p:cNvPr id="21" name="直接箭头连接符 20">
              <a:extLst>
                <a:ext uri="{FF2B5EF4-FFF2-40B4-BE49-F238E27FC236}">
                  <a16:creationId xmlns:a16="http://schemas.microsoft.com/office/drawing/2014/main" id="{DF8B75D8-DD08-428C-B41F-60C13712E62B}"/>
                </a:ext>
              </a:extLst>
            </p:cNvPr>
            <p:cNvCxnSpPr>
              <a:cxnSpLocks/>
              <a:stCxn id="22" idx="2"/>
              <a:endCxn id="20" idx="0"/>
            </p:cNvCxnSpPr>
            <p:nvPr/>
          </p:nvCxnSpPr>
          <p:spPr>
            <a:xfrm>
              <a:off x="10612350" y="3200192"/>
              <a:ext cx="1" cy="279321"/>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22" name="矩形 21">
              <a:extLst>
                <a:ext uri="{FF2B5EF4-FFF2-40B4-BE49-F238E27FC236}">
                  <a16:creationId xmlns:a16="http://schemas.microsoft.com/office/drawing/2014/main" id="{4930EA16-21EF-405D-8CE3-B5313962F5D1}"/>
                </a:ext>
              </a:extLst>
            </p:cNvPr>
            <p:cNvSpPr/>
            <p:nvPr/>
          </p:nvSpPr>
          <p:spPr>
            <a:xfrm>
              <a:off x="9942626" y="2570171"/>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分字段类型识别</a:t>
              </a:r>
            </a:p>
          </p:txBody>
        </p:sp>
        <p:sp>
          <p:nvSpPr>
            <p:cNvPr id="23" name="矩形 22">
              <a:extLst>
                <a:ext uri="{FF2B5EF4-FFF2-40B4-BE49-F238E27FC236}">
                  <a16:creationId xmlns:a16="http://schemas.microsoft.com/office/drawing/2014/main" id="{DD94EB7F-81BD-4AC9-BA10-3E281676BFCC}"/>
                </a:ext>
              </a:extLst>
            </p:cNvPr>
            <p:cNvSpPr/>
            <p:nvPr/>
          </p:nvSpPr>
          <p:spPr>
            <a:xfrm>
              <a:off x="2783899" y="3362621"/>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区域划分</a:t>
              </a:r>
            </a:p>
          </p:txBody>
        </p:sp>
        <p:cxnSp>
          <p:nvCxnSpPr>
            <p:cNvPr id="24" name="直接箭头连接符 23">
              <a:extLst>
                <a:ext uri="{FF2B5EF4-FFF2-40B4-BE49-F238E27FC236}">
                  <a16:creationId xmlns:a16="http://schemas.microsoft.com/office/drawing/2014/main" id="{97ED0E6B-93F5-431B-8753-6CA1275D4993}"/>
                </a:ext>
              </a:extLst>
            </p:cNvPr>
            <p:cNvCxnSpPr>
              <a:stCxn id="25" idx="2"/>
              <a:endCxn id="23" idx="0"/>
            </p:cNvCxnSpPr>
            <p:nvPr/>
          </p:nvCxnSpPr>
          <p:spPr>
            <a:xfrm>
              <a:off x="3453623" y="3069834"/>
              <a:ext cx="0" cy="292787"/>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25" name="矩形 24">
              <a:extLst>
                <a:ext uri="{FF2B5EF4-FFF2-40B4-BE49-F238E27FC236}">
                  <a16:creationId xmlns:a16="http://schemas.microsoft.com/office/drawing/2014/main" id="{666ABC2B-CE03-483E-BAC7-1081EAED29D4}"/>
                </a:ext>
              </a:extLst>
            </p:cNvPr>
            <p:cNvSpPr/>
            <p:nvPr/>
          </p:nvSpPr>
          <p:spPr>
            <a:xfrm>
              <a:off x="2783899" y="2439812"/>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模板对齐</a:t>
              </a:r>
            </a:p>
          </p:txBody>
        </p:sp>
        <p:sp>
          <p:nvSpPr>
            <p:cNvPr id="26" name="矩形 25">
              <a:extLst>
                <a:ext uri="{FF2B5EF4-FFF2-40B4-BE49-F238E27FC236}">
                  <a16:creationId xmlns:a16="http://schemas.microsoft.com/office/drawing/2014/main" id="{67E0468E-0E8C-4868-A064-37917E83C43B}"/>
                </a:ext>
              </a:extLst>
            </p:cNvPr>
            <p:cNvSpPr/>
            <p:nvPr/>
          </p:nvSpPr>
          <p:spPr>
            <a:xfrm>
              <a:off x="2629685" y="4253360"/>
              <a:ext cx="1629611" cy="630021"/>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图表位置分析</a:t>
              </a:r>
            </a:p>
          </p:txBody>
        </p:sp>
        <p:sp>
          <p:nvSpPr>
            <p:cNvPr id="27" name="矩形 26">
              <a:extLst>
                <a:ext uri="{FF2B5EF4-FFF2-40B4-BE49-F238E27FC236}">
                  <a16:creationId xmlns:a16="http://schemas.microsoft.com/office/drawing/2014/main" id="{A7CF1190-AE7B-49E4-906D-36C758536467}"/>
                </a:ext>
              </a:extLst>
            </p:cNvPr>
            <p:cNvSpPr/>
            <p:nvPr/>
          </p:nvSpPr>
          <p:spPr>
            <a:xfrm>
              <a:off x="2783899" y="1517003"/>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文档分类</a:t>
              </a:r>
            </a:p>
          </p:txBody>
        </p:sp>
        <p:cxnSp>
          <p:nvCxnSpPr>
            <p:cNvPr id="28" name="直接箭头连接符 27">
              <a:extLst>
                <a:ext uri="{FF2B5EF4-FFF2-40B4-BE49-F238E27FC236}">
                  <a16:creationId xmlns:a16="http://schemas.microsoft.com/office/drawing/2014/main" id="{C58B807B-D81A-4FF4-9E3A-2F519F909811}"/>
                </a:ext>
              </a:extLst>
            </p:cNvPr>
            <p:cNvCxnSpPr>
              <a:stCxn id="27" idx="2"/>
              <a:endCxn id="25" idx="0"/>
            </p:cNvCxnSpPr>
            <p:nvPr/>
          </p:nvCxnSpPr>
          <p:spPr>
            <a:xfrm>
              <a:off x="3453623" y="2147025"/>
              <a:ext cx="0" cy="292787"/>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直接箭头连接符 28">
              <a:extLst>
                <a:ext uri="{FF2B5EF4-FFF2-40B4-BE49-F238E27FC236}">
                  <a16:creationId xmlns:a16="http://schemas.microsoft.com/office/drawing/2014/main" id="{6EE3052C-9F95-46DE-897E-A00285183872}"/>
                </a:ext>
              </a:extLst>
            </p:cNvPr>
            <p:cNvCxnSpPr>
              <a:cxnSpLocks/>
              <a:stCxn id="23" idx="2"/>
              <a:endCxn id="26" idx="0"/>
            </p:cNvCxnSpPr>
            <p:nvPr/>
          </p:nvCxnSpPr>
          <p:spPr>
            <a:xfrm flipH="1">
              <a:off x="3444491" y="3992642"/>
              <a:ext cx="9132" cy="260717"/>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0" name="矩形 29">
              <a:extLst>
                <a:ext uri="{FF2B5EF4-FFF2-40B4-BE49-F238E27FC236}">
                  <a16:creationId xmlns:a16="http://schemas.microsoft.com/office/drawing/2014/main" id="{7A484B3B-1145-4068-A095-2EBEBF186953}"/>
                </a:ext>
              </a:extLst>
            </p:cNvPr>
            <p:cNvSpPr/>
            <p:nvPr/>
          </p:nvSpPr>
          <p:spPr>
            <a:xfrm>
              <a:off x="6681262" y="3210924"/>
              <a:ext cx="1350482" cy="630021"/>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字段提取</a:t>
              </a:r>
            </a:p>
          </p:txBody>
        </p:sp>
        <p:sp>
          <p:nvSpPr>
            <p:cNvPr id="31" name="矩形 30">
              <a:extLst>
                <a:ext uri="{FF2B5EF4-FFF2-40B4-BE49-F238E27FC236}">
                  <a16:creationId xmlns:a16="http://schemas.microsoft.com/office/drawing/2014/main" id="{D6A262B1-68A3-4AB4-83E5-E7A2D9615696}"/>
                </a:ext>
              </a:extLst>
            </p:cNvPr>
            <p:cNvSpPr/>
            <p:nvPr/>
          </p:nvSpPr>
          <p:spPr>
            <a:xfrm>
              <a:off x="702564" y="2453391"/>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图像去模糊</a:t>
              </a:r>
            </a:p>
          </p:txBody>
        </p:sp>
        <p:sp>
          <p:nvSpPr>
            <p:cNvPr id="32" name="矩形 31">
              <a:extLst>
                <a:ext uri="{FF2B5EF4-FFF2-40B4-BE49-F238E27FC236}">
                  <a16:creationId xmlns:a16="http://schemas.microsoft.com/office/drawing/2014/main" id="{686BD1BE-C4A9-4967-9D9F-84962D6C71D8}"/>
                </a:ext>
              </a:extLst>
            </p:cNvPr>
            <p:cNvSpPr/>
            <p:nvPr/>
          </p:nvSpPr>
          <p:spPr>
            <a:xfrm>
              <a:off x="698171" y="4253360"/>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图像增强</a:t>
              </a:r>
            </a:p>
          </p:txBody>
        </p:sp>
        <p:sp>
          <p:nvSpPr>
            <p:cNvPr id="33" name="矩形 32">
              <a:extLst>
                <a:ext uri="{FF2B5EF4-FFF2-40B4-BE49-F238E27FC236}">
                  <a16:creationId xmlns:a16="http://schemas.microsoft.com/office/drawing/2014/main" id="{CDC6CECB-91FB-4F27-96EC-61551CF3D35C}"/>
                </a:ext>
              </a:extLst>
            </p:cNvPr>
            <p:cNvSpPr/>
            <p:nvPr/>
          </p:nvSpPr>
          <p:spPr>
            <a:xfrm>
              <a:off x="698171" y="3369396"/>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图像矫正</a:t>
              </a:r>
            </a:p>
          </p:txBody>
        </p:sp>
        <p:cxnSp>
          <p:nvCxnSpPr>
            <p:cNvPr id="34" name="直接箭头连接符 33">
              <a:extLst>
                <a:ext uri="{FF2B5EF4-FFF2-40B4-BE49-F238E27FC236}">
                  <a16:creationId xmlns:a16="http://schemas.microsoft.com/office/drawing/2014/main" id="{1F476D69-6764-412A-AD0A-D324CBAFC68F}"/>
                </a:ext>
              </a:extLst>
            </p:cNvPr>
            <p:cNvCxnSpPr>
              <a:stCxn id="31" idx="2"/>
              <a:endCxn id="33" idx="0"/>
            </p:cNvCxnSpPr>
            <p:nvPr/>
          </p:nvCxnSpPr>
          <p:spPr>
            <a:xfrm flipH="1">
              <a:off x="1367895" y="3083413"/>
              <a:ext cx="4393" cy="285983"/>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直接箭头连接符 34">
              <a:extLst>
                <a:ext uri="{FF2B5EF4-FFF2-40B4-BE49-F238E27FC236}">
                  <a16:creationId xmlns:a16="http://schemas.microsoft.com/office/drawing/2014/main" id="{4B35F617-8525-424C-9F42-58130F84248D}"/>
                </a:ext>
              </a:extLst>
            </p:cNvPr>
            <p:cNvCxnSpPr>
              <a:stCxn id="41" idx="2"/>
              <a:endCxn id="42" idx="0"/>
            </p:cNvCxnSpPr>
            <p:nvPr/>
          </p:nvCxnSpPr>
          <p:spPr>
            <a:xfrm>
              <a:off x="5468311" y="3965714"/>
              <a:ext cx="0" cy="287946"/>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直接箭头连接符 35">
              <a:extLst>
                <a:ext uri="{FF2B5EF4-FFF2-40B4-BE49-F238E27FC236}">
                  <a16:creationId xmlns:a16="http://schemas.microsoft.com/office/drawing/2014/main" id="{BC15A5B9-15B2-4FAC-91C2-702E7A21D80D}"/>
                </a:ext>
              </a:extLst>
            </p:cNvPr>
            <p:cNvCxnSpPr>
              <a:stCxn id="33" idx="2"/>
              <a:endCxn id="32" idx="0"/>
            </p:cNvCxnSpPr>
            <p:nvPr/>
          </p:nvCxnSpPr>
          <p:spPr>
            <a:xfrm>
              <a:off x="1367895" y="3999418"/>
              <a:ext cx="0" cy="253942"/>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7" name="矩形 36">
              <a:extLst>
                <a:ext uri="{FF2B5EF4-FFF2-40B4-BE49-F238E27FC236}">
                  <a16:creationId xmlns:a16="http://schemas.microsoft.com/office/drawing/2014/main" id="{76EF6C4A-F276-4C16-9808-2257E514EB9E}"/>
                </a:ext>
              </a:extLst>
            </p:cNvPr>
            <p:cNvSpPr/>
            <p:nvPr/>
          </p:nvSpPr>
          <p:spPr>
            <a:xfrm>
              <a:off x="8100282" y="3205921"/>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图标提取</a:t>
              </a:r>
            </a:p>
          </p:txBody>
        </p:sp>
        <p:sp>
          <p:nvSpPr>
            <p:cNvPr id="38" name="矩形 37">
              <a:extLst>
                <a:ext uri="{FF2B5EF4-FFF2-40B4-BE49-F238E27FC236}">
                  <a16:creationId xmlns:a16="http://schemas.microsoft.com/office/drawing/2014/main" id="{4912A6A3-8450-4893-B98F-3825AE99FCB3}"/>
                </a:ext>
              </a:extLst>
            </p:cNvPr>
            <p:cNvSpPr/>
            <p:nvPr/>
          </p:nvSpPr>
          <p:spPr>
            <a:xfrm>
              <a:off x="7388844" y="4253360"/>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整合字段提取结果</a:t>
              </a:r>
            </a:p>
          </p:txBody>
        </p:sp>
        <p:cxnSp>
          <p:nvCxnSpPr>
            <p:cNvPr id="39" name="肘形连接符 32">
              <a:extLst>
                <a:ext uri="{FF2B5EF4-FFF2-40B4-BE49-F238E27FC236}">
                  <a16:creationId xmlns:a16="http://schemas.microsoft.com/office/drawing/2014/main" id="{2118AABC-8D13-4C24-95C3-2240D1DAEA20}"/>
                </a:ext>
              </a:extLst>
            </p:cNvPr>
            <p:cNvCxnSpPr>
              <a:cxnSpLocks/>
              <a:stCxn id="30" idx="2"/>
              <a:endCxn id="38" idx="0"/>
            </p:cNvCxnSpPr>
            <p:nvPr/>
          </p:nvCxnSpPr>
          <p:spPr>
            <a:xfrm rot="16200000" flipH="1">
              <a:off x="7501329" y="3696120"/>
              <a:ext cx="412413" cy="702065"/>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3">
              <a:extLst>
                <a:ext uri="{FF2B5EF4-FFF2-40B4-BE49-F238E27FC236}">
                  <a16:creationId xmlns:a16="http://schemas.microsoft.com/office/drawing/2014/main" id="{A8260F58-9DF5-4E82-B01A-68F6C0D868D2}"/>
                </a:ext>
              </a:extLst>
            </p:cNvPr>
            <p:cNvCxnSpPr>
              <a:stCxn id="37" idx="2"/>
              <a:endCxn id="38" idx="0"/>
            </p:cNvCxnSpPr>
            <p:nvPr/>
          </p:nvCxnSpPr>
          <p:spPr>
            <a:xfrm rot="5400000">
              <a:off x="8205579" y="3688932"/>
              <a:ext cx="417417" cy="711438"/>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CD38690-7589-4AC4-9148-8C5116277900}"/>
                </a:ext>
              </a:extLst>
            </p:cNvPr>
            <p:cNvSpPr/>
            <p:nvPr/>
          </p:nvSpPr>
          <p:spPr>
            <a:xfrm>
              <a:off x="4798587" y="3335692"/>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文本检测</a:t>
              </a:r>
            </a:p>
          </p:txBody>
        </p:sp>
        <p:sp>
          <p:nvSpPr>
            <p:cNvPr id="42" name="矩形 41">
              <a:extLst>
                <a:ext uri="{FF2B5EF4-FFF2-40B4-BE49-F238E27FC236}">
                  <a16:creationId xmlns:a16="http://schemas.microsoft.com/office/drawing/2014/main" id="{DC536BDA-B57C-40E0-8FC6-9A60C2E787E5}"/>
                </a:ext>
              </a:extLst>
            </p:cNvPr>
            <p:cNvSpPr/>
            <p:nvPr/>
          </p:nvSpPr>
          <p:spPr>
            <a:xfrm>
              <a:off x="4798587" y="4253660"/>
              <a:ext cx="1339447" cy="630022"/>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检测框合</a:t>
              </a:r>
              <a:endParaRPr lang="en-US" altLang="zh-CN" sz="1350" dirty="0">
                <a:solidFill>
                  <a:schemeClr val="tx1"/>
                </a:solidFill>
                <a:latin typeface="微软雅黑" panose="020B0503020204020204" pitchFamily="34" charset="-122"/>
                <a:ea typeface="微软雅黑" panose="020B0503020204020204" pitchFamily="34" charset="-122"/>
              </a:endParaRPr>
            </a:p>
            <a:p>
              <a:pPr algn="ctr"/>
              <a:r>
                <a:rPr lang="zh-CN" altLang="en-US" sz="1350" dirty="0">
                  <a:solidFill>
                    <a:schemeClr val="tx1"/>
                  </a:solidFill>
                  <a:latin typeface="微软雅黑" panose="020B0503020204020204" pitchFamily="34" charset="-122"/>
                  <a:ea typeface="微软雅黑" panose="020B0503020204020204" pitchFamily="34" charset="-122"/>
                </a:rPr>
                <a:t>并等处理</a:t>
              </a:r>
            </a:p>
          </p:txBody>
        </p:sp>
        <p:cxnSp>
          <p:nvCxnSpPr>
            <p:cNvPr id="43" name="肘形连接符 36">
              <a:extLst>
                <a:ext uri="{FF2B5EF4-FFF2-40B4-BE49-F238E27FC236}">
                  <a16:creationId xmlns:a16="http://schemas.microsoft.com/office/drawing/2014/main" id="{13D07C18-E401-4FC4-A0BA-2308EBEDCB1F}"/>
                </a:ext>
              </a:extLst>
            </p:cNvPr>
            <p:cNvCxnSpPr>
              <a:stCxn id="32" idx="2"/>
              <a:endCxn id="27" idx="0"/>
            </p:cNvCxnSpPr>
            <p:nvPr/>
          </p:nvCxnSpPr>
          <p:spPr>
            <a:xfrm rot="5400000" flipH="1" flipV="1">
              <a:off x="727569" y="2157329"/>
              <a:ext cx="3366379" cy="2085728"/>
            </a:xfrm>
            <a:prstGeom prst="bentConnector5">
              <a:avLst>
                <a:gd name="adj1" fmla="val -6791"/>
                <a:gd name="adj2" fmla="val 50000"/>
                <a:gd name="adj3" fmla="val 10537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37">
              <a:extLst>
                <a:ext uri="{FF2B5EF4-FFF2-40B4-BE49-F238E27FC236}">
                  <a16:creationId xmlns:a16="http://schemas.microsoft.com/office/drawing/2014/main" id="{2639B332-47F4-438D-957B-BC16383AC2A0}"/>
                </a:ext>
              </a:extLst>
            </p:cNvPr>
            <p:cNvCxnSpPr>
              <a:cxnSpLocks/>
              <a:stCxn id="26" idx="2"/>
              <a:endCxn id="41" idx="0"/>
            </p:cNvCxnSpPr>
            <p:nvPr/>
          </p:nvCxnSpPr>
          <p:spPr>
            <a:xfrm rot="5400000" flipH="1" flipV="1">
              <a:off x="3682556" y="3097627"/>
              <a:ext cx="1547689" cy="2023820"/>
            </a:xfrm>
            <a:prstGeom prst="bentConnector5">
              <a:avLst>
                <a:gd name="adj1" fmla="val -17098"/>
                <a:gd name="adj2" fmla="val 53584"/>
                <a:gd name="adj3" fmla="val 117098"/>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38">
              <a:extLst>
                <a:ext uri="{FF2B5EF4-FFF2-40B4-BE49-F238E27FC236}">
                  <a16:creationId xmlns:a16="http://schemas.microsoft.com/office/drawing/2014/main" id="{3B79C621-7FB0-4631-8984-DF0E2AEFB2F8}"/>
                </a:ext>
              </a:extLst>
            </p:cNvPr>
            <p:cNvCxnSpPr>
              <a:cxnSpLocks/>
              <a:stCxn id="42" idx="2"/>
              <a:endCxn id="30" idx="0"/>
            </p:cNvCxnSpPr>
            <p:nvPr/>
          </p:nvCxnSpPr>
          <p:spPr>
            <a:xfrm rot="5400000" flipH="1" flipV="1">
              <a:off x="5576028" y="3103208"/>
              <a:ext cx="1672757" cy="1888192"/>
            </a:xfrm>
            <a:prstGeom prst="bentConnector5">
              <a:avLst>
                <a:gd name="adj1" fmla="val -13666"/>
                <a:gd name="adj2" fmla="val 52881"/>
                <a:gd name="adj3" fmla="val 11025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39">
              <a:extLst>
                <a:ext uri="{FF2B5EF4-FFF2-40B4-BE49-F238E27FC236}">
                  <a16:creationId xmlns:a16="http://schemas.microsoft.com/office/drawing/2014/main" id="{FAF8D9F9-A2A4-447D-A636-27378A30217F}"/>
                </a:ext>
              </a:extLst>
            </p:cNvPr>
            <p:cNvCxnSpPr>
              <a:cxnSpLocks/>
              <a:stCxn id="42" idx="2"/>
              <a:endCxn id="37" idx="0"/>
            </p:cNvCxnSpPr>
            <p:nvPr/>
          </p:nvCxnSpPr>
          <p:spPr>
            <a:xfrm rot="5400000" flipH="1" flipV="1">
              <a:off x="6280277" y="2393954"/>
              <a:ext cx="1677761" cy="3301695"/>
            </a:xfrm>
            <a:prstGeom prst="bentConnector5">
              <a:avLst>
                <a:gd name="adj1" fmla="val -13625"/>
                <a:gd name="adj2" fmla="val 30383"/>
                <a:gd name="adj3" fmla="val 110219"/>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0">
              <a:extLst>
                <a:ext uri="{FF2B5EF4-FFF2-40B4-BE49-F238E27FC236}">
                  <a16:creationId xmlns:a16="http://schemas.microsoft.com/office/drawing/2014/main" id="{CC47DA76-467E-44DB-8E12-375684811A67}"/>
                </a:ext>
              </a:extLst>
            </p:cNvPr>
            <p:cNvCxnSpPr>
              <a:stCxn id="38" idx="2"/>
              <a:endCxn id="22" idx="0"/>
            </p:cNvCxnSpPr>
            <p:nvPr/>
          </p:nvCxnSpPr>
          <p:spPr>
            <a:xfrm rot="5400000" flipH="1" flipV="1">
              <a:off x="8178853" y="2449886"/>
              <a:ext cx="2313211" cy="2553782"/>
            </a:xfrm>
            <a:prstGeom prst="bentConnector5">
              <a:avLst>
                <a:gd name="adj1" fmla="val -9882"/>
                <a:gd name="adj2" fmla="val 60816"/>
                <a:gd name="adj3" fmla="val 10741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C374C22-635B-4F1D-B349-57B1190570A0}"/>
                </a:ext>
              </a:extLst>
            </p:cNvPr>
            <p:cNvSpPr/>
            <p:nvPr/>
          </p:nvSpPr>
          <p:spPr>
            <a:xfrm>
              <a:off x="9950664" y="4454031"/>
              <a:ext cx="1339447" cy="573596"/>
            </a:xfrm>
            <a:prstGeom prst="rect">
              <a:avLst/>
            </a:prstGeom>
            <a:solidFill>
              <a:schemeClr val="bg1">
                <a:lumMod val="95000"/>
              </a:schemeClr>
            </a:solidFill>
            <a:ln w="31750">
              <a:solidFill>
                <a:schemeClr val="accent4">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结果输出</a:t>
              </a:r>
            </a:p>
          </p:txBody>
        </p:sp>
        <p:cxnSp>
          <p:nvCxnSpPr>
            <p:cNvPr id="49" name="直接箭头连接符 48">
              <a:extLst>
                <a:ext uri="{FF2B5EF4-FFF2-40B4-BE49-F238E27FC236}">
                  <a16:creationId xmlns:a16="http://schemas.microsoft.com/office/drawing/2014/main" id="{2FE7182C-6EB6-438D-8607-2CB914CE6C23}"/>
                </a:ext>
              </a:extLst>
            </p:cNvPr>
            <p:cNvCxnSpPr>
              <a:cxnSpLocks/>
              <a:stCxn id="20" idx="2"/>
              <a:endCxn id="48" idx="0"/>
            </p:cNvCxnSpPr>
            <p:nvPr/>
          </p:nvCxnSpPr>
          <p:spPr>
            <a:xfrm>
              <a:off x="10612351" y="4109535"/>
              <a:ext cx="8037" cy="3444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内容占位符 2">
            <a:extLst>
              <a:ext uri="{FF2B5EF4-FFF2-40B4-BE49-F238E27FC236}">
                <a16:creationId xmlns:a16="http://schemas.microsoft.com/office/drawing/2014/main" id="{9F8CB287-7F3F-4AE0-89DE-396E27282BA1}"/>
              </a:ext>
            </a:extLst>
          </p:cNvPr>
          <p:cNvSpPr>
            <a:spLocks noGrp="1"/>
          </p:cNvSpPr>
          <p:nvPr>
            <p:ph idx="1"/>
          </p:nvPr>
        </p:nvSpPr>
        <p:spPr>
          <a:xfrm>
            <a:off x="168494" y="1045341"/>
            <a:ext cx="8497041" cy="862814"/>
          </a:xfrm>
        </p:spPr>
        <p:txBody>
          <a:bodyPr/>
          <a:lstStyle/>
          <a:p>
            <a:pPr>
              <a:lnSpc>
                <a:spcPct val="100000"/>
              </a:lnSpc>
            </a:pPr>
            <a:r>
              <a:rPr lang="zh-CN" altLang="en-US" dirty="0"/>
              <a:t>文档分析是一个很宽泛的概念，所以并不存在一种特定的技术方案，而是包含一系列的流程。</a:t>
            </a:r>
            <a:endParaRPr lang="en-US" altLang="zh-CN" dirty="0"/>
          </a:p>
        </p:txBody>
      </p:sp>
    </p:spTree>
    <p:extLst>
      <p:ext uri="{BB962C8B-B14F-4D97-AF65-F5344CB8AC3E}">
        <p14:creationId xmlns:p14="http://schemas.microsoft.com/office/powerpoint/2010/main" val="249534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Preparation</a:t>
            </a:r>
          </a:p>
        </p:txBody>
      </p:sp>
      <p:sp>
        <p:nvSpPr>
          <p:cNvPr id="3" name="内容占位符 2"/>
          <p:cNvSpPr>
            <a:spLocks noGrp="1"/>
          </p:cNvSpPr>
          <p:nvPr>
            <p:ph idx="1"/>
          </p:nvPr>
        </p:nvSpPr>
        <p:spPr>
          <a:xfrm>
            <a:off x="168495" y="1008517"/>
            <a:ext cx="5346480" cy="1895442"/>
          </a:xfrm>
        </p:spPr>
        <p:txBody>
          <a:bodyPr/>
          <a:lstStyle/>
          <a:p>
            <a:r>
              <a:rPr lang="zh-CN" altLang="en-US" dirty="0"/>
              <a:t>图像去模糊（</a:t>
            </a:r>
            <a:r>
              <a:rPr lang="en-US" altLang="zh-CN" dirty="0"/>
              <a:t>Image Deblur</a:t>
            </a:r>
            <a:r>
              <a:rPr lang="zh-CN" altLang="en-US" dirty="0"/>
              <a:t>）</a:t>
            </a:r>
            <a:endParaRPr lang="en-US" altLang="zh-CN" dirty="0"/>
          </a:p>
          <a:p>
            <a:pPr lvl="1">
              <a:lnSpc>
                <a:spcPct val="100000"/>
              </a:lnSpc>
            </a:pPr>
            <a:r>
              <a:rPr lang="en-US" altLang="zh-CN" b="1" dirty="0" err="1"/>
              <a:t>DeepDeblur</a:t>
            </a:r>
            <a:r>
              <a:rPr lang="en-US" altLang="zh-CN" b="1" dirty="0"/>
              <a:t> </a:t>
            </a:r>
            <a:r>
              <a:rPr lang="en-US" altLang="zh-CN" dirty="0"/>
              <a:t>2017  Nah</a:t>
            </a:r>
          </a:p>
          <a:p>
            <a:pPr lvl="1">
              <a:lnSpc>
                <a:spcPct val="100000"/>
              </a:lnSpc>
            </a:pPr>
            <a:r>
              <a:rPr lang="en-US" altLang="zh-CN" b="1" dirty="0"/>
              <a:t>SRN-Deblur </a:t>
            </a:r>
            <a:r>
              <a:rPr lang="en-US" altLang="zh-CN" dirty="0"/>
              <a:t>2018 </a:t>
            </a:r>
            <a:r>
              <a:rPr lang="en-US" altLang="zh-CN" dirty="0" err="1"/>
              <a:t>YouTu</a:t>
            </a:r>
            <a:r>
              <a:rPr lang="en-US" altLang="zh-CN" dirty="0"/>
              <a:t> Lab</a:t>
            </a:r>
          </a:p>
          <a:p>
            <a:pPr lvl="1">
              <a:lnSpc>
                <a:spcPct val="100000"/>
              </a:lnSpc>
            </a:pPr>
            <a:r>
              <a:rPr lang="en-US" altLang="zh-CN" b="1" dirty="0" err="1"/>
              <a:t>DeblurGAN</a:t>
            </a:r>
            <a:r>
              <a:rPr lang="en-US" altLang="zh-CN" b="1" dirty="0"/>
              <a:t> </a:t>
            </a:r>
            <a:r>
              <a:rPr lang="en-US" altLang="zh-CN" dirty="0"/>
              <a:t>2018, 2019(v2) </a:t>
            </a:r>
            <a:r>
              <a:rPr lang="en-US" altLang="zh-CN" dirty="0" err="1"/>
              <a:t>Kupyn</a:t>
            </a:r>
            <a:endParaRPr lang="en-US" altLang="zh-CN" dirty="0"/>
          </a:p>
          <a:p>
            <a:pPr lvl="1">
              <a:lnSpc>
                <a:spcPct val="100000"/>
              </a:lnSpc>
            </a:pP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8</a:t>
            </a:fld>
            <a:endParaRPr lang="zh-CN" altLang="en-US"/>
          </a:p>
        </p:txBody>
      </p:sp>
      <p:pic>
        <p:nvPicPr>
          <p:cNvPr id="8" name="图片 7">
            <a:extLst>
              <a:ext uri="{FF2B5EF4-FFF2-40B4-BE49-F238E27FC236}">
                <a16:creationId xmlns:a16="http://schemas.microsoft.com/office/drawing/2014/main" id="{C3132613-040A-4A95-A1D3-C6B893036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131" y="1238035"/>
            <a:ext cx="4050744" cy="2707677"/>
          </a:xfrm>
          <a:prstGeom prst="rect">
            <a:avLst/>
          </a:prstGeom>
        </p:spPr>
      </p:pic>
      <p:sp>
        <p:nvSpPr>
          <p:cNvPr id="10" name="内容占位符 2">
            <a:extLst>
              <a:ext uri="{FF2B5EF4-FFF2-40B4-BE49-F238E27FC236}">
                <a16:creationId xmlns:a16="http://schemas.microsoft.com/office/drawing/2014/main" id="{21D09BE6-D53D-442F-832E-BDE13A2A0564}"/>
              </a:ext>
            </a:extLst>
          </p:cNvPr>
          <p:cNvSpPr txBox="1">
            <a:spLocks/>
          </p:cNvSpPr>
          <p:nvPr/>
        </p:nvSpPr>
        <p:spPr bwMode="auto">
          <a:xfrm>
            <a:off x="168495" y="2907686"/>
            <a:ext cx="5127406" cy="12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dirty="0"/>
              <a:t>图像矫正（</a:t>
            </a:r>
            <a:r>
              <a:rPr lang="en-US" altLang="zh-CN" dirty="0"/>
              <a:t>Rectification</a:t>
            </a:r>
            <a:r>
              <a:rPr lang="zh-CN" altLang="en-US" dirty="0"/>
              <a:t>）</a:t>
            </a:r>
            <a:endParaRPr lang="en-US" altLang="zh-CN" dirty="0"/>
          </a:p>
          <a:p>
            <a:pPr lvl="1">
              <a:lnSpc>
                <a:spcPct val="100000"/>
              </a:lnSpc>
            </a:pPr>
            <a:r>
              <a:rPr lang="zh-CN" altLang="en-US" dirty="0"/>
              <a:t>利用透视变换计算投影矩阵</a:t>
            </a:r>
            <a:endParaRPr lang="en-US" altLang="zh-CN" dirty="0"/>
          </a:p>
          <a:p>
            <a:pPr lvl="1">
              <a:lnSpc>
                <a:spcPct val="100000"/>
              </a:lnSpc>
            </a:pPr>
            <a:r>
              <a:rPr lang="zh-CN" altLang="en-US" dirty="0"/>
              <a:t>可利用 </a:t>
            </a:r>
            <a:r>
              <a:rPr lang="en-US" altLang="zh-CN" b="1" dirty="0"/>
              <a:t>CNN </a:t>
            </a:r>
            <a:r>
              <a:rPr lang="zh-CN" altLang="en-US" dirty="0"/>
              <a:t>定位原图的四个顶点</a:t>
            </a:r>
            <a:endParaRPr lang="en-US" altLang="zh-CN" dirty="0"/>
          </a:p>
        </p:txBody>
      </p:sp>
      <p:pic>
        <p:nvPicPr>
          <p:cNvPr id="12" name="图片 11">
            <a:extLst>
              <a:ext uri="{FF2B5EF4-FFF2-40B4-BE49-F238E27FC236}">
                <a16:creationId xmlns:a16="http://schemas.microsoft.com/office/drawing/2014/main" id="{DD06BA1D-5D32-482E-AAF6-FE9AFBF615B6}"/>
              </a:ext>
            </a:extLst>
          </p:cNvPr>
          <p:cNvPicPr>
            <a:picLocks noChangeAspect="1"/>
          </p:cNvPicPr>
          <p:nvPr/>
        </p:nvPicPr>
        <p:blipFill>
          <a:blip r:embed="rId3"/>
          <a:stretch>
            <a:fillRect/>
          </a:stretch>
        </p:blipFill>
        <p:spPr>
          <a:xfrm>
            <a:off x="458893" y="4356659"/>
            <a:ext cx="8446982" cy="2113902"/>
          </a:xfrm>
          <a:prstGeom prst="rect">
            <a:avLst/>
          </a:prstGeom>
        </p:spPr>
      </p:pic>
    </p:spTree>
    <p:extLst>
      <p:ext uri="{BB962C8B-B14F-4D97-AF65-F5344CB8AC3E}">
        <p14:creationId xmlns:p14="http://schemas.microsoft.com/office/powerpoint/2010/main" val="203332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Document Layout Analysis </a:t>
            </a:r>
          </a:p>
        </p:txBody>
      </p:sp>
      <p:sp>
        <p:nvSpPr>
          <p:cNvPr id="3" name="内容占位符 2"/>
          <p:cNvSpPr>
            <a:spLocks noGrp="1"/>
          </p:cNvSpPr>
          <p:nvPr>
            <p:ph idx="1"/>
          </p:nvPr>
        </p:nvSpPr>
        <p:spPr>
          <a:xfrm>
            <a:off x="168494" y="1008517"/>
            <a:ext cx="8651655" cy="1829933"/>
          </a:xfrm>
        </p:spPr>
        <p:txBody>
          <a:bodyPr/>
          <a:lstStyle/>
          <a:p>
            <a:r>
              <a:rPr lang="zh-CN" altLang="en-US" dirty="0"/>
              <a:t>基于</a:t>
            </a:r>
            <a:r>
              <a:rPr lang="zh-CN" altLang="en-US" u="sng" dirty="0">
                <a:effectLst>
                  <a:outerShdw blurRad="38100" dist="38100" dir="2700000" algn="tl">
                    <a:srgbClr val="000000">
                      <a:alpha val="43137"/>
                    </a:srgbClr>
                  </a:outerShdw>
                </a:effectLst>
              </a:rPr>
              <a:t>自上而下</a:t>
            </a:r>
            <a:r>
              <a:rPr lang="zh-CN" altLang="en-US" dirty="0"/>
              <a:t>的区域划分方案</a:t>
            </a:r>
            <a:endParaRPr lang="en-US" altLang="zh-CN" dirty="0"/>
          </a:p>
          <a:p>
            <a:pPr lvl="1">
              <a:lnSpc>
                <a:spcPct val="100000"/>
              </a:lnSpc>
            </a:pPr>
            <a:r>
              <a:rPr lang="en-US" altLang="zh-CN" dirty="0"/>
              <a:t>Whitespace Analysis</a:t>
            </a:r>
          </a:p>
          <a:p>
            <a:pPr lvl="1">
              <a:lnSpc>
                <a:spcPct val="100000"/>
              </a:lnSpc>
            </a:pPr>
            <a:r>
              <a:rPr lang="en-US" altLang="zh-CN" dirty="0"/>
              <a:t>Piecewise Projection</a:t>
            </a:r>
          </a:p>
          <a:p>
            <a:pPr lvl="1">
              <a:lnSpc>
                <a:spcPct val="100000"/>
              </a:lnSpc>
            </a:pPr>
            <a:r>
              <a:rPr lang="en-US" altLang="zh-CN" b="1" dirty="0"/>
              <a:t>Recursive X-Y cut </a:t>
            </a:r>
          </a:p>
          <a:p>
            <a:pPr marL="661670" lvl="2" indent="0">
              <a:lnSpc>
                <a:spcPct val="100000"/>
              </a:lnSpc>
              <a:buNone/>
            </a:pPr>
            <a:endParaRPr lang="en-US" altLang="zh-CN" dirty="0"/>
          </a:p>
        </p:txBody>
      </p:sp>
      <p:sp>
        <p:nvSpPr>
          <p:cNvPr id="4" name="灯片编号占位符 3"/>
          <p:cNvSpPr>
            <a:spLocks noGrp="1"/>
          </p:cNvSpPr>
          <p:nvPr>
            <p:ph type="sldNum" sz="quarter" idx="12"/>
          </p:nvPr>
        </p:nvSpPr>
        <p:spPr/>
        <p:txBody>
          <a:bodyPr/>
          <a:lstStyle/>
          <a:p>
            <a:fld id="{A5AAEF0F-0BBD-4BC2-B079-FA6741C313A3}" type="slidenum">
              <a:rPr lang="zh-CN" altLang="en-US" smtClean="0"/>
              <a:pPr/>
              <a:t>9</a:t>
            </a:fld>
            <a:endParaRPr lang="zh-CN" altLang="en-US"/>
          </a:p>
        </p:txBody>
      </p:sp>
      <p:pic>
        <p:nvPicPr>
          <p:cNvPr id="5" name="图片 4">
            <a:extLst>
              <a:ext uri="{FF2B5EF4-FFF2-40B4-BE49-F238E27FC236}">
                <a16:creationId xmlns:a16="http://schemas.microsoft.com/office/drawing/2014/main" id="{9D622D4D-09F9-4045-A0A6-A36A69594C21}"/>
              </a:ext>
            </a:extLst>
          </p:cNvPr>
          <p:cNvPicPr>
            <a:picLocks noChangeAspect="1"/>
          </p:cNvPicPr>
          <p:nvPr/>
        </p:nvPicPr>
        <p:blipFill>
          <a:blip r:embed="rId2"/>
          <a:stretch>
            <a:fillRect/>
          </a:stretch>
        </p:blipFill>
        <p:spPr>
          <a:xfrm>
            <a:off x="3971032" y="1828186"/>
            <a:ext cx="4849117" cy="4220189"/>
          </a:xfrm>
          <a:prstGeom prst="rect">
            <a:avLst/>
          </a:prstGeom>
        </p:spPr>
      </p:pic>
      <p:sp>
        <p:nvSpPr>
          <p:cNvPr id="6" name="矩形 5">
            <a:extLst>
              <a:ext uri="{FF2B5EF4-FFF2-40B4-BE49-F238E27FC236}">
                <a16:creationId xmlns:a16="http://schemas.microsoft.com/office/drawing/2014/main" id="{639F7B7A-92C3-4519-8DA0-92B7D1B2C45B}"/>
              </a:ext>
            </a:extLst>
          </p:cNvPr>
          <p:cNvSpPr/>
          <p:nvPr/>
        </p:nvSpPr>
        <p:spPr>
          <a:xfrm>
            <a:off x="704849" y="6220787"/>
            <a:ext cx="7924800" cy="369332"/>
          </a:xfrm>
          <a:prstGeom prst="rect">
            <a:avLst/>
          </a:prstGeom>
        </p:spPr>
        <p:txBody>
          <a:bodyPr wrap="square">
            <a:spAutoFit/>
          </a:bodyPr>
          <a:lstStyle/>
          <a:p>
            <a:r>
              <a:rPr lang="en-US" altLang="zh-CN" dirty="0"/>
              <a:t>G. Nagy, A prototype document image analysis system for technical journals,</a:t>
            </a:r>
            <a:r>
              <a:rPr lang="zh-CN" altLang="en-US" dirty="0"/>
              <a:t> </a:t>
            </a:r>
            <a:r>
              <a:rPr lang="en-US" altLang="zh-CN" dirty="0"/>
              <a:t>1992.</a:t>
            </a:r>
            <a:endParaRPr lang="zh-CN" altLang="en-US" dirty="0"/>
          </a:p>
        </p:txBody>
      </p:sp>
      <p:sp>
        <p:nvSpPr>
          <p:cNvPr id="13" name="内容占位符 2">
            <a:extLst>
              <a:ext uri="{FF2B5EF4-FFF2-40B4-BE49-F238E27FC236}">
                <a16:creationId xmlns:a16="http://schemas.microsoft.com/office/drawing/2014/main" id="{88686667-A20B-4A4B-92FD-D01487F43D3B}"/>
              </a:ext>
            </a:extLst>
          </p:cNvPr>
          <p:cNvSpPr txBox="1">
            <a:spLocks/>
          </p:cNvSpPr>
          <p:nvPr/>
        </p:nvSpPr>
        <p:spPr bwMode="auto">
          <a:xfrm>
            <a:off x="168494" y="2727991"/>
            <a:ext cx="4003455" cy="325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68605"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n"/>
              <a:defRPr lang="zh-CN" altLang="en-US" sz="2400" b="0" kern="1200" baseline="0" dirty="0" smtClean="0">
                <a:solidFill>
                  <a:srgbClr val="002060"/>
                </a:solidFill>
                <a:latin typeface="+mn-lt"/>
                <a:ea typeface="+mn-ea"/>
                <a:cs typeface="+mn-cs"/>
              </a:defRPr>
            </a:lvl1pPr>
            <a:lvl2pPr marL="701675" indent="-34290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u"/>
              <a:defRPr lang="zh-CN" altLang="en-US" sz="2000" b="0" kern="1200" baseline="0" dirty="0" smtClean="0">
                <a:solidFill>
                  <a:srgbClr val="002060"/>
                </a:solidFill>
                <a:latin typeface="+mn-lt"/>
                <a:ea typeface="+mn-ea"/>
                <a:cs typeface="+mn-cs"/>
              </a:defRPr>
            </a:lvl2pPr>
            <a:lvl3pPr marL="947420" indent="-285750" algn="l" rtl="0" eaLnBrk="1" fontAlgn="base" hangingPunct="1">
              <a:lnSpc>
                <a:spcPct val="130000"/>
              </a:lnSpc>
              <a:spcBef>
                <a:spcPct val="20000"/>
              </a:spcBef>
              <a:spcAft>
                <a:spcPct val="0"/>
              </a:spcAft>
              <a:buClr>
                <a:schemeClr val="tx2"/>
              </a:buClr>
              <a:buSzPct val="75000"/>
              <a:buFont typeface="Wingdings" panose="05000000000000000000" pitchFamily="2" charset="2"/>
              <a:buChar char="l"/>
              <a:defRPr lang="zh-CN" altLang="en-US" b="0" kern="1200" baseline="0" dirty="0" smtClean="0">
                <a:solidFill>
                  <a:srgbClr val="002060"/>
                </a:solidFill>
                <a:latin typeface="+mn-lt"/>
                <a:ea typeface="+mn-ea"/>
                <a:cs typeface="+mn-cs"/>
              </a:defRPr>
            </a:lvl3pPr>
            <a:lvl4pPr marL="1167130" indent="-26860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Ø"/>
              <a:defRPr sz="1600" b="0" kern="1200" baseline="0">
                <a:solidFill>
                  <a:srgbClr val="002060"/>
                </a:solidFill>
                <a:latin typeface="+mn-lt"/>
                <a:ea typeface="+mn-ea"/>
                <a:cs typeface="+mn-cs"/>
              </a:defRPr>
            </a:lvl4pPr>
            <a:lvl5pPr marL="1437005" indent="-269875" algn="l" rtl="0" eaLnBrk="1" fontAlgn="base" hangingPunct="1">
              <a:lnSpc>
                <a:spcPct val="130000"/>
              </a:lnSpc>
              <a:spcBef>
                <a:spcPct val="20000"/>
              </a:spcBef>
              <a:spcAft>
                <a:spcPct val="0"/>
              </a:spcAft>
              <a:buClr>
                <a:schemeClr val="tx2"/>
              </a:buClr>
              <a:buSzPct val="75000"/>
              <a:buFont typeface="Wingdings" panose="05000000000000000000" pitchFamily="2" charset="2"/>
              <a:buChar char="p"/>
              <a:defRPr sz="1600" b="0" kern="1200" baseline="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a:t>Recursive X-Y cur</a:t>
            </a:r>
          </a:p>
          <a:p>
            <a:pPr lvl="1">
              <a:lnSpc>
                <a:spcPct val="100000"/>
              </a:lnSpc>
            </a:pPr>
            <a:r>
              <a:rPr lang="zh-CN" altLang="en-US" dirty="0"/>
              <a:t>自上而下的树形划分结构。</a:t>
            </a:r>
          </a:p>
          <a:p>
            <a:pPr lvl="1">
              <a:lnSpc>
                <a:spcPct val="100000"/>
              </a:lnSpc>
            </a:pPr>
            <a:r>
              <a:rPr lang="zh-CN" altLang="en-US" dirty="0"/>
              <a:t>基于曼哈顿距离的区域。</a:t>
            </a:r>
          </a:p>
          <a:p>
            <a:pPr lvl="1">
              <a:lnSpc>
                <a:spcPct val="100000"/>
              </a:lnSpc>
            </a:pPr>
            <a:r>
              <a:rPr lang="zh-CN" altLang="en-US" dirty="0"/>
              <a:t>有以下的分割策略：</a:t>
            </a:r>
          </a:p>
          <a:p>
            <a:pPr marL="661670" lvl="2" indent="0">
              <a:lnSpc>
                <a:spcPct val="100000"/>
              </a:lnSpc>
              <a:buFont typeface="Wingdings" panose="05000000000000000000" pitchFamily="2" charset="2"/>
              <a:buNone/>
            </a:pPr>
            <a:r>
              <a:rPr lang="en-US" altLang="zh-CN" dirty="0"/>
              <a:t>(a) X-Y tree</a:t>
            </a:r>
            <a:r>
              <a:rPr lang="en-US" dirty="0"/>
              <a:t>：  </a:t>
            </a:r>
            <a:r>
              <a:rPr lang="zh-CN" altLang="en-US" dirty="0"/>
              <a:t>用来页面分割</a:t>
            </a:r>
          </a:p>
          <a:p>
            <a:pPr marL="661670" lvl="2" indent="0">
              <a:lnSpc>
                <a:spcPct val="100000"/>
              </a:lnSpc>
              <a:buFont typeface="Wingdings" panose="05000000000000000000" pitchFamily="2" charset="2"/>
              <a:buNone/>
            </a:pPr>
            <a:r>
              <a:rPr lang="en-US" altLang="zh-CN" dirty="0"/>
              <a:t>(b) Quad tree</a:t>
            </a:r>
            <a:r>
              <a:rPr lang="en-US" dirty="0"/>
              <a:t>：</a:t>
            </a:r>
            <a:r>
              <a:rPr lang="zh-CN" altLang="en-US" dirty="0"/>
              <a:t>用来组合图像</a:t>
            </a:r>
          </a:p>
          <a:p>
            <a:pPr marL="661670" lvl="2" indent="0">
              <a:lnSpc>
                <a:spcPct val="100000"/>
              </a:lnSpc>
              <a:buFont typeface="Wingdings" panose="05000000000000000000" pitchFamily="2" charset="2"/>
              <a:buNone/>
            </a:pPr>
            <a:r>
              <a:rPr lang="en-US" altLang="zh-CN" dirty="0"/>
              <a:t>(c) K-D tree</a:t>
            </a:r>
            <a:r>
              <a:rPr lang="en-US" dirty="0"/>
              <a:t>：  </a:t>
            </a:r>
            <a:r>
              <a:rPr lang="zh-CN" altLang="en-US" dirty="0"/>
              <a:t>用来快速查询</a:t>
            </a:r>
          </a:p>
          <a:p>
            <a:pPr lvl="1">
              <a:lnSpc>
                <a:spcPct val="100000"/>
              </a:lnSpc>
              <a:buClr>
                <a:srgbClr val="1F497D"/>
              </a:buClr>
            </a:pPr>
            <a:r>
              <a:rPr lang="zh-CN" altLang="en-US" dirty="0"/>
              <a:t>该划分方式的缺陷：</a:t>
            </a:r>
          </a:p>
          <a:p>
            <a:pPr lvl="2">
              <a:lnSpc>
                <a:spcPct val="100000"/>
              </a:lnSpc>
              <a:buClr>
                <a:srgbClr val="1F497D"/>
              </a:buClr>
            </a:pPr>
            <a:r>
              <a:rPr lang="zh-CN" altLang="en-US" dirty="0"/>
              <a:t>不能表示 </a:t>
            </a:r>
            <a:r>
              <a:rPr lang="en-US" altLang="zh-CN" dirty="0"/>
              <a:t>(d) </a:t>
            </a:r>
            <a:r>
              <a:rPr lang="zh-CN" altLang="en-US" dirty="0"/>
              <a:t>图中的结构。</a:t>
            </a:r>
          </a:p>
        </p:txBody>
      </p:sp>
    </p:spTree>
    <p:extLst>
      <p:ext uri="{BB962C8B-B14F-4D97-AF65-F5344CB8AC3E}">
        <p14:creationId xmlns:p14="http://schemas.microsoft.com/office/powerpoint/2010/main" val="3109347050"/>
      </p:ext>
    </p:extLst>
  </p:cSld>
  <p:clrMapOvr>
    <a:masterClrMapping/>
  </p:clrMapOvr>
</p:sld>
</file>

<file path=ppt/theme/theme1.xml><?xml version="1.0" encoding="utf-8"?>
<a:theme xmlns:a="http://schemas.openxmlformats.org/drawingml/2006/main" name="上下浅蓝+白底+蓝红字+黑体Ti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eaVert" wrap="none" rtlCol="0">
        <a:spAutoFit/>
      </a:bodyPr>
      <a:lstStyle>
        <a:defPPr>
          <a:defRPr sz="2800" dirty="0" smtClean="0"/>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24116</TotalTime>
  <Words>2502</Words>
  <Application>Microsoft Office PowerPoint</Application>
  <PresentationFormat>全屏显示(4:3)</PresentationFormat>
  <Paragraphs>317</Paragraphs>
  <Slides>27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黑体</vt:lpstr>
      <vt:lpstr>楷体</vt:lpstr>
      <vt:lpstr>微软雅黑</vt:lpstr>
      <vt:lpstr>Arial</vt:lpstr>
      <vt:lpstr>Calibri</vt:lpstr>
      <vt:lpstr>Times New Roman</vt:lpstr>
      <vt:lpstr>Wingdings</vt:lpstr>
      <vt:lpstr>上下浅蓝+白底+蓝红字+黑体Times</vt:lpstr>
      <vt:lpstr>Document Analysis</vt:lpstr>
      <vt:lpstr>Application Background</vt:lpstr>
      <vt:lpstr>Formulated Problem</vt:lpstr>
      <vt:lpstr>Formulated Problem</vt:lpstr>
      <vt:lpstr>Relevant Competition or Conference</vt:lpstr>
      <vt:lpstr>Industry and Research Group</vt:lpstr>
      <vt:lpstr>Pipeline</vt:lpstr>
      <vt:lpstr>Image Preparation</vt:lpstr>
      <vt:lpstr>Document Layout Analysis </vt:lpstr>
      <vt:lpstr>Document Layout Analysis </vt:lpstr>
      <vt:lpstr>Scene Text Detection</vt:lpstr>
      <vt:lpstr>Scene Text Detection</vt:lpstr>
      <vt:lpstr>Scene Text Detection – Proposal Based</vt:lpstr>
      <vt:lpstr>Scene Text Detection – Proposal Based</vt:lpstr>
      <vt:lpstr>Scene Text Detection – End to End</vt:lpstr>
      <vt:lpstr>Scene Text Detection - Result</vt:lpstr>
      <vt:lpstr>Scene Text Recognition</vt:lpstr>
      <vt:lpstr>Scene Text Recognition – CTC</vt:lpstr>
      <vt:lpstr>Scene Text Recognition – Attention</vt:lpstr>
      <vt:lpstr>Mathematics Recognition</vt:lpstr>
      <vt:lpstr>Gap Between Research-End and Industry-End</vt:lpstr>
      <vt:lpstr>Weakness</vt:lpstr>
      <vt:lpstr>Review &amp; Prospect</vt:lpstr>
      <vt:lpstr>Related Future Topic: Document Structure</vt:lpstr>
      <vt:lpstr>Related Future Topic: Scene Text Removal</vt:lpstr>
      <vt:lpstr>Related Future Topic: Character Structure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Jiang Shibiao</cp:lastModifiedBy>
  <cp:revision>6035</cp:revision>
  <dcterms:created xsi:type="dcterms:W3CDTF">2017-04-23T07:52:00Z</dcterms:created>
  <dcterms:modified xsi:type="dcterms:W3CDTF">2020-06-27T11:45:26Z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y fmtid="{D5CDD505-2E9C-101B-9397-08002B2CF9AE}" pid="3" name="KSORubyTemplateID">
    <vt:lpwstr>8</vt:lpwstr>
  </property>
</Properties>
</file>